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61" r:id="rId5"/>
    <p:sldId id="257" r:id="rId6"/>
    <p:sldId id="258" r:id="rId7"/>
    <p:sldId id="262" r:id="rId8"/>
    <p:sldId id="263" r:id="rId9"/>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D73"/>
    <a:srgbClr val="717074"/>
    <a:srgbClr val="002C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8" autoAdjust="0"/>
    <p:restoredTop sz="94660"/>
  </p:normalViewPr>
  <p:slideViewPr>
    <p:cSldViewPr snapToGrid="0">
      <p:cViewPr>
        <p:scale>
          <a:sx n="125" d="100"/>
          <a:sy n="125" d="100"/>
        </p:scale>
        <p:origin x="163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amer, Chad" userId="1fc08d60-333c-4a71-92fc-ccfab1408048" providerId="ADAL" clId="{D9E70962-017B-440E-B6ED-D835ABE8634C}"/>
    <pc:docChg chg="undo custSel modSld">
      <pc:chgData name="Kramer, Chad" userId="1fc08d60-333c-4a71-92fc-ccfab1408048" providerId="ADAL" clId="{D9E70962-017B-440E-B6ED-D835ABE8634C}" dt="2026-03-16T20:53:23.942" v="87" actId="404"/>
      <pc:docMkLst>
        <pc:docMk/>
      </pc:docMkLst>
      <pc:sldChg chg="addSp delSp modSp mod">
        <pc:chgData name="Kramer, Chad" userId="1fc08d60-333c-4a71-92fc-ccfab1408048" providerId="ADAL" clId="{D9E70962-017B-440E-B6ED-D835ABE8634C}" dt="2026-03-16T20:53:23.942" v="87" actId="404"/>
        <pc:sldMkLst>
          <pc:docMk/>
          <pc:sldMk cId="2260404551" sldId="257"/>
        </pc:sldMkLst>
        <pc:spChg chg="mod">
          <ac:chgData name="Kramer, Chad" userId="1fc08d60-333c-4a71-92fc-ccfab1408048" providerId="ADAL" clId="{D9E70962-017B-440E-B6ED-D835ABE8634C}" dt="2026-03-16T20:48:24.238" v="14" actId="1036"/>
          <ac:spMkLst>
            <pc:docMk/>
            <pc:sldMk cId="2260404551" sldId="257"/>
            <ac:spMk id="2" creationId="{371732A7-EF43-44A9-38FB-FF234092D378}"/>
          </ac:spMkLst>
        </pc:spChg>
        <pc:spChg chg="mod">
          <ac:chgData name="Kramer, Chad" userId="1fc08d60-333c-4a71-92fc-ccfab1408048" providerId="ADAL" clId="{D9E70962-017B-440E-B6ED-D835ABE8634C}" dt="2026-03-16T20:48:24.238" v="14" actId="1036"/>
          <ac:spMkLst>
            <pc:docMk/>
            <pc:sldMk cId="2260404551" sldId="257"/>
            <ac:spMk id="4" creationId="{2D606007-2F8E-C35F-9180-7C42BB5F21F3}"/>
          </ac:spMkLst>
        </pc:spChg>
        <pc:spChg chg="add del mod">
          <ac:chgData name="Kramer, Chad" userId="1fc08d60-333c-4a71-92fc-ccfab1408048" providerId="ADAL" clId="{D9E70962-017B-440E-B6ED-D835ABE8634C}" dt="2026-03-16T20:52:08.675" v="83" actId="478"/>
          <ac:spMkLst>
            <pc:docMk/>
            <pc:sldMk cId="2260404551" sldId="257"/>
            <ac:spMk id="5" creationId="{6B0C3EF2-E246-3854-AFFB-70DBD76EB85D}"/>
          </ac:spMkLst>
        </pc:spChg>
        <pc:spChg chg="add del mod">
          <ac:chgData name="Kramer, Chad" userId="1fc08d60-333c-4a71-92fc-ccfab1408048" providerId="ADAL" clId="{D9E70962-017B-440E-B6ED-D835ABE8634C}" dt="2026-03-16T20:49:30.267" v="20" actId="478"/>
          <ac:spMkLst>
            <pc:docMk/>
            <pc:sldMk cId="2260404551" sldId="257"/>
            <ac:spMk id="7" creationId="{E84D83B9-D253-D0D1-99E5-3B294174F33E}"/>
          </ac:spMkLst>
        </pc:spChg>
        <pc:spChg chg="add mod">
          <ac:chgData name="Kramer, Chad" userId="1fc08d60-333c-4a71-92fc-ccfab1408048" providerId="ADAL" clId="{D9E70962-017B-440E-B6ED-D835ABE8634C}" dt="2026-03-16T20:53:23.942" v="87" actId="404"/>
          <ac:spMkLst>
            <pc:docMk/>
            <pc:sldMk cId="2260404551" sldId="257"/>
            <ac:spMk id="9" creationId="{05887294-2AB7-D50E-91EA-974113B363B7}"/>
          </ac:spMkLst>
        </pc:spChg>
        <pc:spChg chg="mod">
          <ac:chgData name="Kramer, Chad" userId="1fc08d60-333c-4a71-92fc-ccfab1408048" providerId="ADAL" clId="{D9E70962-017B-440E-B6ED-D835ABE8634C}" dt="2026-03-16T20:48:24.238" v="14" actId="1036"/>
          <ac:spMkLst>
            <pc:docMk/>
            <pc:sldMk cId="2260404551" sldId="257"/>
            <ac:spMk id="10" creationId="{88638FFA-CBB1-6135-5CBF-6E930A5A3835}"/>
          </ac:spMkLst>
        </pc:spChg>
        <pc:spChg chg="mod">
          <ac:chgData name="Kramer, Chad" userId="1fc08d60-333c-4a71-92fc-ccfab1408048" providerId="ADAL" clId="{D9E70962-017B-440E-B6ED-D835ABE8634C}" dt="2026-03-16T20:48:24.238" v="14" actId="1036"/>
          <ac:spMkLst>
            <pc:docMk/>
            <pc:sldMk cId="2260404551" sldId="257"/>
            <ac:spMk id="16" creationId="{69CA0F58-036C-48C8-784B-B769D446F4A6}"/>
          </ac:spMkLst>
        </pc:spChg>
        <pc:spChg chg="mod">
          <ac:chgData name="Kramer, Chad" userId="1fc08d60-333c-4a71-92fc-ccfab1408048" providerId="ADAL" clId="{D9E70962-017B-440E-B6ED-D835ABE8634C}" dt="2026-03-16T20:51:39.356" v="77" actId="20577"/>
          <ac:spMkLst>
            <pc:docMk/>
            <pc:sldMk cId="2260404551" sldId="257"/>
            <ac:spMk id="18" creationId="{822A519F-CA24-2B59-2781-D7F59F1D9D3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342FF3D-302A-4300-8C63-8BC548076A03}" type="datetimeFigureOut">
              <a:rPr lang="en-US" smtClean="0"/>
              <a:t>3/16/2026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33652DD-5B28-4DA9-A6B3-A6A66FC9A716}" type="slidenum">
              <a:rPr lang="en-US" smtClean="0"/>
              <a:t>‹#›</a:t>
            </a:fld>
            <a:endParaRPr lang="en-US" dirty="0"/>
          </a:p>
        </p:txBody>
      </p:sp>
    </p:spTree>
    <p:extLst>
      <p:ext uri="{BB962C8B-B14F-4D97-AF65-F5344CB8AC3E}">
        <p14:creationId xmlns:p14="http://schemas.microsoft.com/office/powerpoint/2010/main" val="10379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42FF3D-302A-4300-8C63-8BC548076A03}" type="datetimeFigureOut">
              <a:rPr lang="en-US" smtClean="0"/>
              <a:t>3/16/2026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33652DD-5B28-4DA9-A6B3-A6A66FC9A716}" type="slidenum">
              <a:rPr lang="en-US" smtClean="0"/>
              <a:t>‹#›</a:t>
            </a:fld>
            <a:endParaRPr lang="en-US" dirty="0"/>
          </a:p>
        </p:txBody>
      </p:sp>
    </p:spTree>
    <p:extLst>
      <p:ext uri="{BB962C8B-B14F-4D97-AF65-F5344CB8AC3E}">
        <p14:creationId xmlns:p14="http://schemas.microsoft.com/office/powerpoint/2010/main" val="3091025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42FF3D-302A-4300-8C63-8BC548076A03}" type="datetimeFigureOut">
              <a:rPr lang="en-US" smtClean="0"/>
              <a:t>3/16/2026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33652DD-5B28-4DA9-A6B3-A6A66FC9A716}" type="slidenum">
              <a:rPr lang="en-US" smtClean="0"/>
              <a:t>‹#›</a:t>
            </a:fld>
            <a:endParaRPr lang="en-US" dirty="0"/>
          </a:p>
        </p:txBody>
      </p:sp>
    </p:spTree>
    <p:extLst>
      <p:ext uri="{BB962C8B-B14F-4D97-AF65-F5344CB8AC3E}">
        <p14:creationId xmlns:p14="http://schemas.microsoft.com/office/powerpoint/2010/main" val="2225478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42FF3D-302A-4300-8C63-8BC548076A03}" type="datetimeFigureOut">
              <a:rPr lang="en-US" smtClean="0"/>
              <a:t>3/16/2026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33652DD-5B28-4DA9-A6B3-A6A66FC9A716}" type="slidenum">
              <a:rPr lang="en-US" smtClean="0"/>
              <a:t>‹#›</a:t>
            </a:fld>
            <a:endParaRPr lang="en-US" dirty="0"/>
          </a:p>
        </p:txBody>
      </p:sp>
    </p:spTree>
    <p:extLst>
      <p:ext uri="{BB962C8B-B14F-4D97-AF65-F5344CB8AC3E}">
        <p14:creationId xmlns:p14="http://schemas.microsoft.com/office/powerpoint/2010/main" val="3622046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42FF3D-302A-4300-8C63-8BC548076A03}" type="datetimeFigureOut">
              <a:rPr lang="en-US" smtClean="0"/>
              <a:t>3/16/2026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33652DD-5B28-4DA9-A6B3-A6A66FC9A716}" type="slidenum">
              <a:rPr lang="en-US" smtClean="0"/>
              <a:t>‹#›</a:t>
            </a:fld>
            <a:endParaRPr lang="en-US" dirty="0"/>
          </a:p>
        </p:txBody>
      </p:sp>
    </p:spTree>
    <p:extLst>
      <p:ext uri="{BB962C8B-B14F-4D97-AF65-F5344CB8AC3E}">
        <p14:creationId xmlns:p14="http://schemas.microsoft.com/office/powerpoint/2010/main" val="3606557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342FF3D-302A-4300-8C63-8BC548076A03}" type="datetimeFigureOut">
              <a:rPr lang="en-US" smtClean="0"/>
              <a:t>3/16/2026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33652DD-5B28-4DA9-A6B3-A6A66FC9A716}" type="slidenum">
              <a:rPr lang="en-US" smtClean="0"/>
              <a:t>‹#›</a:t>
            </a:fld>
            <a:endParaRPr lang="en-US" dirty="0"/>
          </a:p>
        </p:txBody>
      </p:sp>
    </p:spTree>
    <p:extLst>
      <p:ext uri="{BB962C8B-B14F-4D97-AF65-F5344CB8AC3E}">
        <p14:creationId xmlns:p14="http://schemas.microsoft.com/office/powerpoint/2010/main" val="2766580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342FF3D-302A-4300-8C63-8BC548076A03}" type="datetimeFigureOut">
              <a:rPr lang="en-US" smtClean="0"/>
              <a:t>3/16/2026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33652DD-5B28-4DA9-A6B3-A6A66FC9A716}" type="slidenum">
              <a:rPr lang="en-US" smtClean="0"/>
              <a:t>‹#›</a:t>
            </a:fld>
            <a:endParaRPr lang="en-US" dirty="0"/>
          </a:p>
        </p:txBody>
      </p:sp>
    </p:spTree>
    <p:extLst>
      <p:ext uri="{BB962C8B-B14F-4D97-AF65-F5344CB8AC3E}">
        <p14:creationId xmlns:p14="http://schemas.microsoft.com/office/powerpoint/2010/main" val="3415507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342FF3D-302A-4300-8C63-8BC548076A03}" type="datetimeFigureOut">
              <a:rPr lang="en-US" smtClean="0"/>
              <a:t>3/16/2026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33652DD-5B28-4DA9-A6B3-A6A66FC9A716}" type="slidenum">
              <a:rPr lang="en-US" smtClean="0"/>
              <a:t>‹#›</a:t>
            </a:fld>
            <a:endParaRPr lang="en-US" dirty="0"/>
          </a:p>
        </p:txBody>
      </p:sp>
    </p:spTree>
    <p:extLst>
      <p:ext uri="{BB962C8B-B14F-4D97-AF65-F5344CB8AC3E}">
        <p14:creationId xmlns:p14="http://schemas.microsoft.com/office/powerpoint/2010/main" val="3978096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42FF3D-302A-4300-8C63-8BC548076A03}" type="datetimeFigureOut">
              <a:rPr lang="en-US" smtClean="0"/>
              <a:t>3/16/2026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33652DD-5B28-4DA9-A6B3-A6A66FC9A716}" type="slidenum">
              <a:rPr lang="en-US" smtClean="0"/>
              <a:t>‹#›</a:t>
            </a:fld>
            <a:endParaRPr lang="en-US" dirty="0"/>
          </a:p>
        </p:txBody>
      </p:sp>
    </p:spTree>
    <p:extLst>
      <p:ext uri="{BB962C8B-B14F-4D97-AF65-F5344CB8AC3E}">
        <p14:creationId xmlns:p14="http://schemas.microsoft.com/office/powerpoint/2010/main" val="869442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A342FF3D-302A-4300-8C63-8BC548076A03}" type="datetimeFigureOut">
              <a:rPr lang="en-US" smtClean="0"/>
              <a:t>3/16/2026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33652DD-5B28-4DA9-A6B3-A6A66FC9A716}" type="slidenum">
              <a:rPr lang="en-US" smtClean="0"/>
              <a:t>‹#›</a:t>
            </a:fld>
            <a:endParaRPr lang="en-US" dirty="0"/>
          </a:p>
        </p:txBody>
      </p:sp>
    </p:spTree>
    <p:extLst>
      <p:ext uri="{BB962C8B-B14F-4D97-AF65-F5344CB8AC3E}">
        <p14:creationId xmlns:p14="http://schemas.microsoft.com/office/powerpoint/2010/main" val="3945291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dirty="0"/>
              <a:t>Click icon to add picture</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A342FF3D-302A-4300-8C63-8BC548076A03}" type="datetimeFigureOut">
              <a:rPr lang="en-US" smtClean="0"/>
              <a:t>3/16/2026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33652DD-5B28-4DA9-A6B3-A6A66FC9A716}" type="slidenum">
              <a:rPr lang="en-US" smtClean="0"/>
              <a:t>‹#›</a:t>
            </a:fld>
            <a:endParaRPr lang="en-US" dirty="0"/>
          </a:p>
        </p:txBody>
      </p:sp>
    </p:spTree>
    <p:extLst>
      <p:ext uri="{BB962C8B-B14F-4D97-AF65-F5344CB8AC3E}">
        <p14:creationId xmlns:p14="http://schemas.microsoft.com/office/powerpoint/2010/main" val="2771574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A342FF3D-302A-4300-8C63-8BC548076A03}" type="datetimeFigureOut">
              <a:rPr lang="en-US" smtClean="0"/>
              <a:t>3/16/2026</a:t>
            </a:fld>
            <a:endParaRPr lang="en-US" dirty="0"/>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833652DD-5B28-4DA9-A6B3-A6A66FC9A716}" type="slidenum">
              <a:rPr lang="en-US" smtClean="0"/>
              <a:t>‹#›</a:t>
            </a:fld>
            <a:endParaRPr lang="en-US" dirty="0"/>
          </a:p>
        </p:txBody>
      </p:sp>
    </p:spTree>
    <p:extLst>
      <p:ext uri="{BB962C8B-B14F-4D97-AF65-F5344CB8AC3E}">
        <p14:creationId xmlns:p14="http://schemas.microsoft.com/office/powerpoint/2010/main" val="33085036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wmf"/><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wmf"/><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wmf"/><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hyperlink" Target="http://www.amesburytruth.com/" TargetMode="External"/><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9634" y="202695"/>
            <a:ext cx="3984172" cy="798392"/>
          </a:xfrm>
          <a:prstGeom prst="rect">
            <a:avLst/>
          </a:prstGeom>
        </p:spPr>
      </p:pic>
      <p:grpSp>
        <p:nvGrpSpPr>
          <p:cNvPr id="14" name="Group 13"/>
          <p:cNvGrpSpPr/>
          <p:nvPr/>
        </p:nvGrpSpPr>
        <p:grpSpPr>
          <a:xfrm>
            <a:off x="0" y="1188392"/>
            <a:ext cx="7208332" cy="756130"/>
            <a:chOff x="0" y="1188392"/>
            <a:chExt cx="7208332" cy="418013"/>
          </a:xfrm>
        </p:grpSpPr>
        <p:sp>
          <p:nvSpPr>
            <p:cNvPr id="11" name="Rectangle 10"/>
            <p:cNvSpPr/>
            <p:nvPr/>
          </p:nvSpPr>
          <p:spPr>
            <a:xfrm>
              <a:off x="0" y="1188392"/>
              <a:ext cx="6844937" cy="418012"/>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ight Triangle 11"/>
            <p:cNvSpPr/>
            <p:nvPr/>
          </p:nvSpPr>
          <p:spPr>
            <a:xfrm rot="5400000">
              <a:off x="6817629" y="1215701"/>
              <a:ext cx="418010" cy="363397"/>
            </a:xfrm>
            <a:prstGeom prst="rtTriangle">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 name="TextBox 16"/>
          <p:cNvSpPr txBox="1"/>
          <p:nvPr/>
        </p:nvSpPr>
        <p:spPr>
          <a:xfrm>
            <a:off x="328059" y="1211539"/>
            <a:ext cx="6153479" cy="923330"/>
          </a:xfrm>
          <a:prstGeom prst="rect">
            <a:avLst/>
          </a:prstGeom>
          <a:noFill/>
        </p:spPr>
        <p:txBody>
          <a:bodyPr wrap="square" rtlCol="0">
            <a:spAutoFit/>
          </a:bodyPr>
          <a:lstStyle/>
          <a:p>
            <a:r>
              <a:rPr lang="en-US" b="1" dirty="0">
                <a:solidFill>
                  <a:schemeClr val="bg1"/>
                </a:solidFill>
                <a:latin typeface="Verdana" panose="020B0604030504040204" pitchFamily="34" charset="0"/>
                <a:ea typeface="Verdana" panose="020B0604030504040204" pitchFamily="34" charset="0"/>
              </a:rPr>
              <a:t>Vinyl Hung Window WOCD – Installation/Operation Instructions</a:t>
            </a:r>
          </a:p>
          <a:p>
            <a:endParaRPr lang="en-US" dirty="0">
              <a:solidFill>
                <a:schemeClr val="bg1"/>
              </a:solidFill>
              <a:latin typeface="Chalet-LondonNineteenSixty" pitchFamily="50" charset="0"/>
            </a:endParaRPr>
          </a:p>
        </p:txBody>
      </p:sp>
      <p:pic>
        <p:nvPicPr>
          <p:cNvPr id="40" name="Picture 3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5757" y="9246246"/>
            <a:ext cx="3749040" cy="353455"/>
          </a:xfrm>
          <a:prstGeom prst="rect">
            <a:avLst/>
          </a:prstGeom>
        </p:spPr>
      </p:pic>
      <p:sp>
        <p:nvSpPr>
          <p:cNvPr id="13" name="TextBox 12">
            <a:extLst>
              <a:ext uri="{FF2B5EF4-FFF2-40B4-BE49-F238E27FC236}">
                <a16:creationId xmlns:a16="http://schemas.microsoft.com/office/drawing/2014/main" id="{72D7E282-D70F-582B-F930-4F011E135721}"/>
              </a:ext>
            </a:extLst>
          </p:cNvPr>
          <p:cNvSpPr txBox="1"/>
          <p:nvPr/>
        </p:nvSpPr>
        <p:spPr>
          <a:xfrm>
            <a:off x="281195" y="5501518"/>
            <a:ext cx="7191677" cy="3368486"/>
          </a:xfrm>
          <a:prstGeom prst="rect">
            <a:avLst/>
          </a:prstGeom>
          <a:noFill/>
        </p:spPr>
        <p:txBody>
          <a:bodyPr wrap="square">
            <a:spAutoFit/>
          </a:bodyPr>
          <a:lstStyle/>
          <a:p>
            <a:pPr marL="0" marR="0">
              <a:lnSpc>
                <a:spcPct val="107000"/>
              </a:lnSpc>
              <a:spcBef>
                <a:spcPts val="200"/>
              </a:spcBef>
              <a:buNone/>
            </a:pPr>
            <a:r>
              <a:rPr lang="en-US" sz="2000" i="1" dirty="0">
                <a:effectLst/>
                <a:latin typeface="Segoe UI Semilight" panose="020B0402040204020203" pitchFamily="34" charset="0"/>
                <a:ea typeface="Times New Roman" panose="02020603050405020304" pitchFamily="18" charset="0"/>
                <a:cs typeface="Times New Roman" panose="02020603050405020304" pitchFamily="18" charset="0"/>
              </a:rPr>
              <a:t>BEFORE INSTALLATION </a:t>
            </a:r>
            <a:endParaRPr lang="en-US" sz="3200" i="1" dirty="0">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a:lnSpc>
                <a:spcPct val="107000"/>
              </a:lnSpc>
              <a:spcAft>
                <a:spcPts val="800"/>
              </a:spcAft>
              <a:buNone/>
            </a:pPr>
            <a:r>
              <a:rPr lang="en-US" sz="1200" dirty="0">
                <a:effectLst/>
                <a:latin typeface="Verdana" panose="020B0604030504040204" pitchFamily="34" charset="0"/>
                <a:ea typeface="Verdana" panose="020B0604030504040204" pitchFamily="34" charset="0"/>
                <a:cs typeface="Times New Roman" panose="02020603050405020304" pitchFamily="18" charset="0"/>
              </a:rPr>
              <a:t>The following steps may require fabrication involving use of cutting tools. Please work safely. Proper application of these devices is required. Follow the manufacturer’s installation instructions carefully. Failure to do so may result in the window opening control device’s being ineffective in controlling the window opening which can cause accidental window falls. Contact local building code department or fire department for specific applicable codes before installing the devices. Quanex recommends that you also consult with local building codes for egress size requirements.  The devices shall be installed such that the release mechanism is in conformance with local building and fire code requirements.  The device is single action so two devices are required per window unit. </a:t>
            </a:r>
            <a:r>
              <a:rPr lang="en-US" sz="1200" dirty="0">
                <a:solidFill>
                  <a:srgbClr val="4472C4"/>
                </a:solidFill>
                <a:effectLst/>
                <a:latin typeface="Verdana" panose="020B0604030504040204" pitchFamily="34" charset="0"/>
                <a:ea typeface="Verdana" panose="020B0604030504040204" pitchFamily="34" charset="0"/>
                <a:cs typeface="Times New Roman" panose="02020603050405020304" pitchFamily="18" charset="0"/>
              </a:rPr>
              <a:t> </a:t>
            </a:r>
            <a:r>
              <a:rPr lang="en-US" sz="1200" dirty="0">
                <a:effectLst/>
                <a:latin typeface="Verdana" panose="020B0604030504040204" pitchFamily="34" charset="0"/>
                <a:ea typeface="Verdana" panose="020B0604030504040204" pitchFamily="34" charset="0"/>
                <a:cs typeface="Times New Roman" panose="02020603050405020304" pitchFamily="18" charset="0"/>
              </a:rPr>
              <a:t>A copy of this instruction shall be left with the owner of the building or occupant of the dwelling where the window opening control device is installed. The window manufacturer’s window label and/or information packet provided with the window shall contain the following statement: “This window contains a WOCD device which complies with ASTM F-2090-08/ 10/ 13/ 17/ 21.” It is recommended that Quanex be contacted to perform an application review prior to installation. </a:t>
            </a:r>
            <a:endParaRPr lang="en-US" sz="2000" dirty="0">
              <a:effectLst/>
              <a:latin typeface="Verdana" panose="020B0604030504040204" pitchFamily="34" charset="0"/>
              <a:ea typeface="Verdana" panose="020B0604030504040204" pitchFamily="34" charset="0"/>
              <a:cs typeface="Times New Roman" panose="02020603050405020304" pitchFamily="18" charset="0"/>
            </a:endParaRPr>
          </a:p>
        </p:txBody>
      </p:sp>
      <p:sp>
        <p:nvSpPr>
          <p:cNvPr id="22" name="TextBox 21">
            <a:extLst>
              <a:ext uri="{FF2B5EF4-FFF2-40B4-BE49-F238E27FC236}">
                <a16:creationId xmlns:a16="http://schemas.microsoft.com/office/drawing/2014/main" id="{134AB0EF-A4E2-1FCC-F7AD-806F8D9F374C}"/>
              </a:ext>
            </a:extLst>
          </p:cNvPr>
          <p:cNvSpPr txBox="1"/>
          <p:nvPr/>
        </p:nvSpPr>
        <p:spPr>
          <a:xfrm>
            <a:off x="281195" y="2278331"/>
            <a:ext cx="2794099" cy="871457"/>
          </a:xfrm>
          <a:prstGeom prst="rect">
            <a:avLst/>
          </a:prstGeom>
          <a:noFill/>
        </p:spPr>
        <p:txBody>
          <a:bodyPr wrap="square">
            <a:spAutoFit/>
          </a:bodyPr>
          <a:lstStyle/>
          <a:p>
            <a:pPr marL="0" marR="0">
              <a:lnSpc>
                <a:spcPct val="107000"/>
              </a:lnSpc>
              <a:spcAft>
                <a:spcPts val="800"/>
              </a:spcAft>
              <a:buNone/>
            </a:pPr>
            <a:r>
              <a:rPr lang="en-US" sz="2400" b="1" dirty="0">
                <a:effectLst/>
                <a:latin typeface="Segoe UI Symbol" panose="020B0502040204020203" pitchFamily="34" charset="0"/>
                <a:ea typeface="Calibri" panose="020F0502020204030204" pitchFamily="34" charset="0"/>
                <a:cs typeface="Segoe UI Symbol" panose="020B0502040204020203" pitchFamily="34" charset="0"/>
              </a:rPr>
              <a:t>⚠  </a:t>
            </a:r>
            <a:r>
              <a:rPr lang="en-US" sz="2400" b="1" dirty="0">
                <a:effectLst/>
                <a:latin typeface="Verdana" panose="020B0604030504040204" pitchFamily="34" charset="0"/>
                <a:ea typeface="Verdana" panose="020B0604030504040204" pitchFamily="34" charset="0"/>
                <a:cs typeface="Times New Roman" panose="02020603050405020304" pitchFamily="18" charset="0"/>
              </a:rPr>
              <a:t>WARNING </a:t>
            </a:r>
          </a:p>
          <a:p>
            <a:pPr marL="0" marR="0">
              <a:lnSpc>
                <a:spcPct val="107000"/>
              </a:lnSpc>
              <a:spcAft>
                <a:spcPts val="800"/>
              </a:spcAft>
              <a:buNone/>
            </a:pPr>
            <a:r>
              <a:rPr lang="en-US" dirty="0">
                <a:latin typeface="Verdana" panose="020B0604030504040204" pitchFamily="34" charset="0"/>
                <a:ea typeface="Verdana" panose="020B0604030504040204" pitchFamily="34" charset="0"/>
                <a:cs typeface="Times New Roman" panose="02020603050405020304" pitchFamily="18" charset="0"/>
              </a:rPr>
              <a:t>Possible Fall Hazard</a:t>
            </a:r>
            <a:endParaRPr lang="en-US" sz="800" dirty="0">
              <a:effectLst/>
              <a:latin typeface="Verdana" panose="020B0604030504040204" pitchFamily="34" charset="0"/>
              <a:ea typeface="Verdana" panose="020B0604030504040204" pitchFamily="34" charset="0"/>
              <a:cs typeface="Times New Roman" panose="02020603050405020304" pitchFamily="18" charset="0"/>
            </a:endParaRPr>
          </a:p>
        </p:txBody>
      </p:sp>
      <p:sp>
        <p:nvSpPr>
          <p:cNvPr id="23" name="TextBox 22">
            <a:extLst>
              <a:ext uri="{FF2B5EF4-FFF2-40B4-BE49-F238E27FC236}">
                <a16:creationId xmlns:a16="http://schemas.microsoft.com/office/drawing/2014/main" id="{FD596F99-BE60-1427-F330-A847B63F871D}"/>
              </a:ext>
            </a:extLst>
          </p:cNvPr>
          <p:cNvSpPr txBox="1"/>
          <p:nvPr/>
        </p:nvSpPr>
        <p:spPr>
          <a:xfrm>
            <a:off x="281195" y="3182808"/>
            <a:ext cx="7058068" cy="2051074"/>
          </a:xfrm>
          <a:prstGeom prst="rect">
            <a:avLst/>
          </a:prstGeom>
          <a:noFill/>
        </p:spPr>
        <p:txBody>
          <a:bodyPr wrap="square">
            <a:spAutoFit/>
          </a:bodyPr>
          <a:lstStyle/>
          <a:p>
            <a:pPr marL="342900" marR="0" lvl="0" indent="-342900">
              <a:lnSpc>
                <a:spcPct val="107000"/>
              </a:lnSpc>
              <a:buFont typeface="Symbol" panose="05050102010706020507" pitchFamily="18" charset="2"/>
              <a:buChar char=""/>
            </a:pPr>
            <a:r>
              <a:rPr lang="en-US" sz="1200" dirty="0">
                <a:effectLst/>
                <a:latin typeface="Verdana" panose="020B0604030504040204" pitchFamily="34" charset="0"/>
                <a:ea typeface="Verdana" panose="020B0604030504040204" pitchFamily="34" charset="0"/>
                <a:cs typeface="Times New Roman" panose="02020603050405020304" pitchFamily="18" charset="0"/>
              </a:rPr>
              <a:t>Young children may fall out of the window if the opening control device is not installed correctly.</a:t>
            </a:r>
          </a:p>
          <a:p>
            <a:pPr marL="342900" marR="0" lvl="0" indent="-342900">
              <a:lnSpc>
                <a:spcPct val="107000"/>
              </a:lnSpc>
              <a:buFont typeface="Symbol" panose="05050102010706020507" pitchFamily="18" charset="2"/>
              <a:buChar char=""/>
            </a:pPr>
            <a:r>
              <a:rPr lang="en-US" sz="1200" dirty="0">
                <a:effectLst/>
                <a:latin typeface="Verdana" panose="020B0604030504040204" pitchFamily="34" charset="0"/>
                <a:ea typeface="Verdana" panose="020B0604030504040204" pitchFamily="34" charset="0"/>
                <a:cs typeface="Times New Roman" panose="02020603050405020304" pitchFamily="18" charset="0"/>
              </a:rPr>
              <a:t>Install the device so that a rigid 4.0-in. diameter sphere does not pass through any space in the window opening after the window opening control devices are in place.</a:t>
            </a:r>
          </a:p>
          <a:p>
            <a:pPr marL="342900" marR="0" lvl="0" indent="-342900">
              <a:lnSpc>
                <a:spcPct val="107000"/>
              </a:lnSpc>
              <a:buFont typeface="Symbol" panose="05050102010706020507" pitchFamily="18" charset="2"/>
              <a:buChar char=""/>
            </a:pPr>
            <a:r>
              <a:rPr lang="en-US" sz="1200" dirty="0">
                <a:effectLst/>
                <a:latin typeface="Verdana" panose="020B0604030504040204" pitchFamily="34" charset="0"/>
                <a:ea typeface="Verdana" panose="020B0604030504040204" pitchFamily="34" charset="0"/>
                <a:cs typeface="Times New Roman" panose="02020603050405020304" pitchFamily="18" charset="0"/>
              </a:rPr>
              <a:t>Young children may fall out the window if all installation instructions are not followed.</a:t>
            </a:r>
          </a:p>
          <a:p>
            <a:pPr marL="342900" marR="0" lvl="0" indent="-342900">
              <a:lnSpc>
                <a:spcPct val="107000"/>
              </a:lnSpc>
              <a:buFont typeface="Symbol" panose="05050102010706020507" pitchFamily="18" charset="2"/>
              <a:buChar char=""/>
            </a:pPr>
            <a:r>
              <a:rPr lang="en-US" sz="1200" dirty="0">
                <a:effectLst/>
                <a:latin typeface="Verdana" panose="020B0604030504040204" pitchFamily="34" charset="0"/>
                <a:ea typeface="Verdana" panose="020B0604030504040204" pitchFamily="34" charset="0"/>
                <a:cs typeface="Times New Roman" panose="02020603050405020304" pitchFamily="18" charset="0"/>
              </a:rPr>
              <a:t>Use recommended materials and techniques.</a:t>
            </a:r>
          </a:p>
          <a:p>
            <a:pPr marL="342900" marR="0" lvl="0" indent="-342900">
              <a:lnSpc>
                <a:spcPct val="107000"/>
              </a:lnSpc>
              <a:buFont typeface="Symbol" panose="05050102010706020507" pitchFamily="18" charset="2"/>
              <a:buChar char=""/>
            </a:pPr>
            <a:r>
              <a:rPr lang="en-US" sz="1200" dirty="0">
                <a:effectLst/>
                <a:latin typeface="Verdana" panose="020B0604030504040204" pitchFamily="34" charset="0"/>
                <a:ea typeface="Verdana" panose="020B0604030504040204" pitchFamily="34" charset="0"/>
                <a:cs typeface="Times New Roman" panose="02020603050405020304" pitchFamily="18" charset="0"/>
              </a:rPr>
              <a:t>Make sure that the window opening control device is securely installed in accordance with manufacturer’s instructions.</a:t>
            </a:r>
          </a:p>
          <a:p>
            <a:pPr marL="342900" marR="0" lvl="0" indent="-342900">
              <a:lnSpc>
                <a:spcPct val="107000"/>
              </a:lnSpc>
              <a:spcAft>
                <a:spcPts val="800"/>
              </a:spcAft>
              <a:buFont typeface="Symbol" panose="05050102010706020507" pitchFamily="18" charset="2"/>
              <a:buChar char=""/>
            </a:pPr>
            <a:r>
              <a:rPr lang="en-US" sz="1200" dirty="0">
                <a:effectLst/>
                <a:latin typeface="Verdana" panose="020B0604030504040204" pitchFamily="34" charset="0"/>
                <a:ea typeface="Verdana" panose="020B0604030504040204" pitchFamily="34" charset="0"/>
                <a:cs typeface="Times New Roman" panose="02020603050405020304" pitchFamily="18" charset="0"/>
              </a:rPr>
              <a:t>Make sure that the window frame is in good condition.</a:t>
            </a:r>
          </a:p>
        </p:txBody>
      </p:sp>
      <p:sp>
        <p:nvSpPr>
          <p:cNvPr id="24" name="TextBox 23">
            <a:extLst>
              <a:ext uri="{FF2B5EF4-FFF2-40B4-BE49-F238E27FC236}">
                <a16:creationId xmlns:a16="http://schemas.microsoft.com/office/drawing/2014/main" id="{3B8E3D54-1F20-2144-5946-4DFD0D9BD86F}"/>
              </a:ext>
            </a:extLst>
          </p:cNvPr>
          <p:cNvSpPr txBox="1"/>
          <p:nvPr/>
        </p:nvSpPr>
        <p:spPr>
          <a:xfrm>
            <a:off x="5633767" y="9170420"/>
            <a:ext cx="1133855" cy="184666"/>
          </a:xfrm>
          <a:prstGeom prst="rect">
            <a:avLst/>
          </a:prstGeom>
          <a:noFill/>
        </p:spPr>
        <p:txBody>
          <a:bodyPr wrap="square" rtlCol="0">
            <a:spAutoFit/>
          </a:bodyPr>
          <a:lstStyle/>
          <a:p>
            <a:pPr algn="r"/>
            <a:r>
              <a:rPr lang="en-US" sz="600" dirty="0">
                <a:solidFill>
                  <a:schemeClr val="tx1">
                    <a:lumMod val="50000"/>
                    <a:lumOff val="50000"/>
                  </a:schemeClr>
                </a:solidFill>
                <a:latin typeface="Verdana" panose="020B0604030504040204" pitchFamily="34" charset="0"/>
                <a:ea typeface="Verdana" panose="020B0604030504040204" pitchFamily="34" charset="0"/>
              </a:rPr>
              <a:t>P/N 74050 2/25/26</a:t>
            </a:r>
          </a:p>
        </p:txBody>
      </p:sp>
      <p:sp>
        <p:nvSpPr>
          <p:cNvPr id="25" name="TextBox 24">
            <a:extLst>
              <a:ext uri="{FF2B5EF4-FFF2-40B4-BE49-F238E27FC236}">
                <a16:creationId xmlns:a16="http://schemas.microsoft.com/office/drawing/2014/main" id="{EB4B9E09-DD27-AFA3-6B0F-88E880BA24E2}"/>
              </a:ext>
            </a:extLst>
          </p:cNvPr>
          <p:cNvSpPr txBox="1"/>
          <p:nvPr/>
        </p:nvSpPr>
        <p:spPr>
          <a:xfrm>
            <a:off x="5835813" y="9364600"/>
            <a:ext cx="214113" cy="92333"/>
          </a:xfrm>
          <a:prstGeom prst="rect">
            <a:avLst/>
          </a:prstGeom>
          <a:solidFill>
            <a:schemeClr val="bg1"/>
          </a:solidFill>
        </p:spPr>
        <p:txBody>
          <a:bodyPr wrap="square" lIns="0" tIns="0" rIns="0" bIns="0" rtlCol="0">
            <a:spAutoFit/>
          </a:bodyPr>
          <a:lstStyle/>
          <a:p>
            <a:r>
              <a:rPr lang="en-US" sz="600" dirty="0">
                <a:solidFill>
                  <a:schemeClr val="tx1">
                    <a:lumMod val="50000"/>
                    <a:lumOff val="50000"/>
                  </a:schemeClr>
                </a:solidFill>
                <a:latin typeface="Verdana" panose="020B0604030504040204" pitchFamily="34" charset="0"/>
                <a:ea typeface="Verdana" panose="020B0604030504040204" pitchFamily="34" charset="0"/>
              </a:rPr>
              <a:t>2026</a:t>
            </a:r>
          </a:p>
        </p:txBody>
      </p:sp>
      <p:pic>
        <p:nvPicPr>
          <p:cNvPr id="41" name="Picture 40">
            <a:extLst>
              <a:ext uri="{FF2B5EF4-FFF2-40B4-BE49-F238E27FC236}">
                <a16:creationId xmlns:a16="http://schemas.microsoft.com/office/drawing/2014/main" id="{679F656B-59A1-523D-DED2-498FCE59D18B}"/>
              </a:ext>
            </a:extLst>
          </p:cNvPr>
          <p:cNvPicPr>
            <a:picLocks noChangeAspect="1"/>
          </p:cNvPicPr>
          <p:nvPr/>
        </p:nvPicPr>
        <p:blipFill>
          <a:blip r:embed="rId4"/>
          <a:stretch>
            <a:fillRect/>
          </a:stretch>
        </p:blipFill>
        <p:spPr>
          <a:xfrm>
            <a:off x="3489011" y="9231679"/>
            <a:ext cx="3749040" cy="450507"/>
          </a:xfrm>
          <a:prstGeom prst="rect">
            <a:avLst/>
          </a:prstGeom>
        </p:spPr>
      </p:pic>
    </p:spTree>
    <p:extLst>
      <p:ext uri="{BB962C8B-B14F-4D97-AF65-F5344CB8AC3E}">
        <p14:creationId xmlns:p14="http://schemas.microsoft.com/office/powerpoint/2010/main" val="4232657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287E7E-3963-6DE4-5F27-F086F50DB905}"/>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9149A1EB-BBC8-9310-C5D1-3476C86CFEC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9634" y="202695"/>
            <a:ext cx="3984172" cy="798392"/>
          </a:xfrm>
          <a:prstGeom prst="rect">
            <a:avLst/>
          </a:prstGeom>
        </p:spPr>
      </p:pic>
      <p:grpSp>
        <p:nvGrpSpPr>
          <p:cNvPr id="14" name="Group 13">
            <a:extLst>
              <a:ext uri="{FF2B5EF4-FFF2-40B4-BE49-F238E27FC236}">
                <a16:creationId xmlns:a16="http://schemas.microsoft.com/office/drawing/2014/main" id="{993D4768-1A88-B34C-F0E6-5DA4C20ADF66}"/>
              </a:ext>
            </a:extLst>
          </p:cNvPr>
          <p:cNvGrpSpPr/>
          <p:nvPr/>
        </p:nvGrpSpPr>
        <p:grpSpPr>
          <a:xfrm>
            <a:off x="0" y="1188392"/>
            <a:ext cx="7208332" cy="756130"/>
            <a:chOff x="0" y="1188392"/>
            <a:chExt cx="7208332" cy="418013"/>
          </a:xfrm>
        </p:grpSpPr>
        <p:sp>
          <p:nvSpPr>
            <p:cNvPr id="11" name="Rectangle 10">
              <a:extLst>
                <a:ext uri="{FF2B5EF4-FFF2-40B4-BE49-F238E27FC236}">
                  <a16:creationId xmlns:a16="http://schemas.microsoft.com/office/drawing/2014/main" id="{C839B85C-B239-6212-F7D1-D08BFF53B32A}"/>
                </a:ext>
              </a:extLst>
            </p:cNvPr>
            <p:cNvSpPr/>
            <p:nvPr/>
          </p:nvSpPr>
          <p:spPr>
            <a:xfrm>
              <a:off x="0" y="1188392"/>
              <a:ext cx="6844937" cy="418012"/>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ight Triangle 11">
              <a:extLst>
                <a:ext uri="{FF2B5EF4-FFF2-40B4-BE49-F238E27FC236}">
                  <a16:creationId xmlns:a16="http://schemas.microsoft.com/office/drawing/2014/main" id="{4F9958B2-81BB-285C-45AB-468E0D049248}"/>
                </a:ext>
              </a:extLst>
            </p:cNvPr>
            <p:cNvSpPr/>
            <p:nvPr/>
          </p:nvSpPr>
          <p:spPr>
            <a:xfrm rot="5400000">
              <a:off x="6817629" y="1215701"/>
              <a:ext cx="418010" cy="363397"/>
            </a:xfrm>
            <a:prstGeom prst="rtTriangle">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 name="TextBox 16">
            <a:extLst>
              <a:ext uri="{FF2B5EF4-FFF2-40B4-BE49-F238E27FC236}">
                <a16:creationId xmlns:a16="http://schemas.microsoft.com/office/drawing/2014/main" id="{BA51834C-EB68-23C0-27A5-BD22CEF17B83}"/>
              </a:ext>
            </a:extLst>
          </p:cNvPr>
          <p:cNvSpPr txBox="1"/>
          <p:nvPr/>
        </p:nvSpPr>
        <p:spPr>
          <a:xfrm>
            <a:off x="328059" y="1211539"/>
            <a:ext cx="6153479" cy="923330"/>
          </a:xfrm>
          <a:prstGeom prst="rect">
            <a:avLst/>
          </a:prstGeom>
          <a:noFill/>
        </p:spPr>
        <p:txBody>
          <a:bodyPr wrap="square" rtlCol="0">
            <a:spAutoFit/>
          </a:bodyPr>
          <a:lstStyle/>
          <a:p>
            <a:r>
              <a:rPr lang="en-US" b="1" dirty="0">
                <a:solidFill>
                  <a:schemeClr val="bg1"/>
                </a:solidFill>
                <a:latin typeface="Verdana" panose="020B0604030504040204" pitchFamily="34" charset="0"/>
                <a:ea typeface="Verdana" panose="020B0604030504040204" pitchFamily="34" charset="0"/>
              </a:rPr>
              <a:t>Vinyl Hung Window WOCD – Installation/Operation Instructions</a:t>
            </a:r>
          </a:p>
          <a:p>
            <a:endParaRPr lang="en-US" dirty="0">
              <a:solidFill>
                <a:schemeClr val="bg1"/>
              </a:solidFill>
              <a:latin typeface="Chalet-LondonNineteenSixty" pitchFamily="50" charset="0"/>
            </a:endParaRPr>
          </a:p>
        </p:txBody>
      </p:sp>
      <p:sp>
        <p:nvSpPr>
          <p:cNvPr id="2" name="TextBox 1">
            <a:extLst>
              <a:ext uri="{FF2B5EF4-FFF2-40B4-BE49-F238E27FC236}">
                <a16:creationId xmlns:a16="http://schemas.microsoft.com/office/drawing/2014/main" id="{F7733CFB-83AF-7325-0352-3806F47BF740}"/>
              </a:ext>
            </a:extLst>
          </p:cNvPr>
          <p:cNvSpPr txBox="1"/>
          <p:nvPr/>
        </p:nvSpPr>
        <p:spPr>
          <a:xfrm>
            <a:off x="339634" y="2134869"/>
            <a:ext cx="3782576" cy="369332"/>
          </a:xfrm>
          <a:prstGeom prst="rect">
            <a:avLst/>
          </a:prstGeom>
          <a:solidFill>
            <a:srgbClr val="002D73"/>
          </a:solidFill>
        </p:spPr>
        <p:txBody>
          <a:bodyPr wrap="square" rtlCol="0">
            <a:spAutoFit/>
          </a:bodyPr>
          <a:lstStyle/>
          <a:p>
            <a:r>
              <a:rPr lang="en-US" dirty="0">
                <a:solidFill>
                  <a:schemeClr val="bg1"/>
                </a:solidFill>
                <a:latin typeface="Verdana" panose="020B0604030504040204" pitchFamily="34" charset="0"/>
                <a:ea typeface="Verdana" panose="020B0604030504040204" pitchFamily="34" charset="0"/>
              </a:rPr>
              <a:t>INSTALLATION INSTRUCTIONS</a:t>
            </a:r>
          </a:p>
        </p:txBody>
      </p:sp>
      <p:sp>
        <p:nvSpPr>
          <p:cNvPr id="4" name="TextBox 3">
            <a:extLst>
              <a:ext uri="{FF2B5EF4-FFF2-40B4-BE49-F238E27FC236}">
                <a16:creationId xmlns:a16="http://schemas.microsoft.com/office/drawing/2014/main" id="{D2F8D502-A544-999B-8619-C526AF1187D0}"/>
              </a:ext>
            </a:extLst>
          </p:cNvPr>
          <p:cNvSpPr txBox="1"/>
          <p:nvPr/>
        </p:nvSpPr>
        <p:spPr>
          <a:xfrm>
            <a:off x="418012" y="2694550"/>
            <a:ext cx="6680620" cy="1260602"/>
          </a:xfrm>
          <a:prstGeom prst="rect">
            <a:avLst/>
          </a:prstGeom>
          <a:noFill/>
        </p:spPr>
        <p:txBody>
          <a:bodyPr wrap="square">
            <a:spAutoFit/>
          </a:bodyPr>
          <a:lstStyle/>
          <a:p>
            <a:pPr marL="228600" marR="0" lvl="0" indent="-228600">
              <a:lnSpc>
                <a:spcPct val="107000"/>
              </a:lnSpc>
              <a:buFont typeface="+mj-lt"/>
              <a:buAutoNum type="arabicPeriod"/>
            </a:pPr>
            <a:r>
              <a:rPr lang="en-US" sz="1200" u="none" strike="noStrike" dirty="0">
                <a:effectLst/>
                <a:latin typeface="Verdana" panose="020B0604030504040204" pitchFamily="34" charset="0"/>
                <a:ea typeface="Verdana" panose="020B0604030504040204" pitchFamily="34" charset="0"/>
                <a:cs typeface="Times New Roman" panose="02020603050405020304" pitchFamily="18" charset="0"/>
              </a:rPr>
              <a:t>Two WOCD devices are required per window unit.</a:t>
            </a:r>
          </a:p>
          <a:p>
            <a:pPr marL="228600" marR="0" lvl="0" indent="-228600">
              <a:lnSpc>
                <a:spcPct val="107000"/>
              </a:lnSpc>
              <a:buFont typeface="+mj-lt"/>
              <a:buAutoNum type="arabicPeriod"/>
            </a:pPr>
            <a:endParaRPr lang="en-US" sz="1200" dirty="0">
              <a:effectLst/>
              <a:latin typeface="Verdana" panose="020B0604030504040204" pitchFamily="34" charset="0"/>
              <a:ea typeface="Verdana" panose="020B0604030504040204" pitchFamily="34" charset="0"/>
              <a:cs typeface="Times New Roman" panose="02020603050405020304" pitchFamily="18" charset="0"/>
            </a:endParaRPr>
          </a:p>
          <a:p>
            <a:pPr marL="228600" marR="0" lvl="0" indent="-228600">
              <a:lnSpc>
                <a:spcPct val="107000"/>
              </a:lnSpc>
              <a:buFont typeface="+mj-lt"/>
              <a:buAutoNum type="arabicPeriod"/>
            </a:pPr>
            <a:r>
              <a:rPr lang="en-US" sz="1200" u="none" strike="noStrike" dirty="0">
                <a:effectLst/>
                <a:latin typeface="Verdana" panose="020B0604030504040204" pitchFamily="34" charset="0"/>
                <a:ea typeface="Verdana" panose="020B0604030504040204" pitchFamily="34" charset="0"/>
                <a:cs typeface="Times New Roman" panose="02020603050405020304" pitchFamily="18" charset="0"/>
              </a:rPr>
              <a:t>Route or punch a hole on each side of the window jamb for a single hung or on each top sash stile for a double hung.</a:t>
            </a:r>
          </a:p>
          <a:p>
            <a:pPr marL="228600" marR="0" lvl="0" indent="-228600">
              <a:lnSpc>
                <a:spcPct val="107000"/>
              </a:lnSpc>
              <a:buFont typeface="+mj-lt"/>
              <a:buAutoNum type="arabicPeriod"/>
            </a:pPr>
            <a:endParaRPr lang="en-US" sz="1200" u="none" strike="noStrike" dirty="0">
              <a:effectLst/>
              <a:latin typeface="Verdana" panose="020B0604030504040204" pitchFamily="34" charset="0"/>
              <a:ea typeface="Verdana" panose="020B0604030504040204" pitchFamily="34" charset="0"/>
              <a:cs typeface="Times New Roman" panose="02020603050405020304" pitchFamily="18" charset="0"/>
            </a:endParaRPr>
          </a:p>
          <a:p>
            <a:pPr marL="228600" marR="0" lvl="0" indent="-228600">
              <a:lnSpc>
                <a:spcPct val="107000"/>
              </a:lnSpc>
              <a:buFont typeface="+mj-lt"/>
              <a:buAutoNum type="arabicPeriod"/>
            </a:pPr>
            <a:r>
              <a:rPr lang="en-US" sz="1200" u="none" strike="noStrike" dirty="0">
                <a:effectLst/>
                <a:latin typeface="Verdana" panose="020B0604030504040204" pitchFamily="34" charset="0"/>
                <a:ea typeface="Verdana" panose="020B0604030504040204" pitchFamily="34" charset="0"/>
                <a:cs typeface="Times New Roman" panose="02020603050405020304" pitchFamily="18" charset="0"/>
              </a:rPr>
              <a:t>The hole dimensions shall be .284” wide by 1.875” long as shown in Figure 1.</a:t>
            </a:r>
          </a:p>
        </p:txBody>
      </p:sp>
      <p:pic>
        <p:nvPicPr>
          <p:cNvPr id="5" name="Picture 4" descr="A drawing of a long tube&#10;&#10;AI-generated content may be incorrect.">
            <a:extLst>
              <a:ext uri="{FF2B5EF4-FFF2-40B4-BE49-F238E27FC236}">
                <a16:creationId xmlns:a16="http://schemas.microsoft.com/office/drawing/2014/main" id="{16510FEB-9788-2BD9-B723-68B41A339309}"/>
              </a:ext>
            </a:extLst>
          </p:cNvPr>
          <p:cNvPicPr>
            <a:picLocks noChangeAspect="1"/>
          </p:cNvPicPr>
          <p:nvPr/>
        </p:nvPicPr>
        <p:blipFill>
          <a:blip r:embed="rId3"/>
          <a:stretch>
            <a:fillRect/>
          </a:stretch>
        </p:blipFill>
        <p:spPr>
          <a:xfrm>
            <a:off x="2001154" y="4197999"/>
            <a:ext cx="2842628" cy="3810499"/>
          </a:xfrm>
          <a:prstGeom prst="rect">
            <a:avLst/>
          </a:prstGeom>
        </p:spPr>
      </p:pic>
      <p:sp>
        <p:nvSpPr>
          <p:cNvPr id="8" name="TextBox 7">
            <a:extLst>
              <a:ext uri="{FF2B5EF4-FFF2-40B4-BE49-F238E27FC236}">
                <a16:creationId xmlns:a16="http://schemas.microsoft.com/office/drawing/2014/main" id="{805F21C7-B75D-8497-3BBF-F76C4BF02371}"/>
              </a:ext>
            </a:extLst>
          </p:cNvPr>
          <p:cNvSpPr txBox="1"/>
          <p:nvPr/>
        </p:nvSpPr>
        <p:spPr>
          <a:xfrm>
            <a:off x="1815222" y="7808248"/>
            <a:ext cx="3886200" cy="369332"/>
          </a:xfrm>
          <a:prstGeom prst="rect">
            <a:avLst/>
          </a:prstGeom>
          <a:noFill/>
        </p:spPr>
        <p:txBody>
          <a:bodyPr wrap="square">
            <a:spAutoFit/>
          </a:bodyPr>
          <a:lstStyle/>
          <a:p>
            <a:pPr marL="0" marR="0" algn="ctr">
              <a:spcAft>
                <a:spcPts val="1000"/>
              </a:spcAft>
              <a:buNone/>
            </a:pPr>
            <a:r>
              <a:rPr lang="en-US" sz="18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rPr>
              <a:t>Figure 1</a:t>
            </a:r>
          </a:p>
        </p:txBody>
      </p:sp>
      <p:pic>
        <p:nvPicPr>
          <p:cNvPr id="25" name="Picture 24">
            <a:extLst>
              <a:ext uri="{FF2B5EF4-FFF2-40B4-BE49-F238E27FC236}">
                <a16:creationId xmlns:a16="http://schemas.microsoft.com/office/drawing/2014/main" id="{DAB87E43-6C69-074D-7FB3-07DF00833544}"/>
              </a:ext>
            </a:extLst>
          </p:cNvPr>
          <p:cNvPicPr>
            <a:picLocks noChangeAspect="1"/>
          </p:cNvPicPr>
          <p:nvPr/>
        </p:nvPicPr>
        <p:blipFill>
          <a:blip r:embed="rId4"/>
          <a:stretch>
            <a:fillRect/>
          </a:stretch>
        </p:blipFill>
        <p:spPr>
          <a:xfrm>
            <a:off x="3489011" y="9231679"/>
            <a:ext cx="3749040" cy="450507"/>
          </a:xfrm>
          <a:prstGeom prst="rect">
            <a:avLst/>
          </a:prstGeom>
        </p:spPr>
      </p:pic>
    </p:spTree>
    <p:extLst>
      <p:ext uri="{BB962C8B-B14F-4D97-AF65-F5344CB8AC3E}">
        <p14:creationId xmlns:p14="http://schemas.microsoft.com/office/powerpoint/2010/main" val="4114244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3E6077-1B05-F7C8-3743-794897562208}"/>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C86A5DF8-1DC6-4DD4-1934-CB2D1761162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9634" y="202695"/>
            <a:ext cx="3984172" cy="798392"/>
          </a:xfrm>
          <a:prstGeom prst="rect">
            <a:avLst/>
          </a:prstGeom>
        </p:spPr>
      </p:pic>
      <p:grpSp>
        <p:nvGrpSpPr>
          <p:cNvPr id="14" name="Group 13">
            <a:extLst>
              <a:ext uri="{FF2B5EF4-FFF2-40B4-BE49-F238E27FC236}">
                <a16:creationId xmlns:a16="http://schemas.microsoft.com/office/drawing/2014/main" id="{9ED3C993-EBAA-B85D-E8BC-F63EF79872ED}"/>
              </a:ext>
            </a:extLst>
          </p:cNvPr>
          <p:cNvGrpSpPr/>
          <p:nvPr/>
        </p:nvGrpSpPr>
        <p:grpSpPr>
          <a:xfrm>
            <a:off x="0" y="1188392"/>
            <a:ext cx="7208332" cy="756130"/>
            <a:chOff x="0" y="1188392"/>
            <a:chExt cx="7208332" cy="418013"/>
          </a:xfrm>
        </p:grpSpPr>
        <p:sp>
          <p:nvSpPr>
            <p:cNvPr id="11" name="Rectangle 10">
              <a:extLst>
                <a:ext uri="{FF2B5EF4-FFF2-40B4-BE49-F238E27FC236}">
                  <a16:creationId xmlns:a16="http://schemas.microsoft.com/office/drawing/2014/main" id="{B927B95F-8278-CC13-F03E-83DFD8BC5B7C}"/>
                </a:ext>
              </a:extLst>
            </p:cNvPr>
            <p:cNvSpPr/>
            <p:nvPr/>
          </p:nvSpPr>
          <p:spPr>
            <a:xfrm>
              <a:off x="0" y="1188392"/>
              <a:ext cx="6844937" cy="418012"/>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ight Triangle 11">
              <a:extLst>
                <a:ext uri="{FF2B5EF4-FFF2-40B4-BE49-F238E27FC236}">
                  <a16:creationId xmlns:a16="http://schemas.microsoft.com/office/drawing/2014/main" id="{F337360B-CD09-A273-6251-6C04D52AD5B6}"/>
                </a:ext>
              </a:extLst>
            </p:cNvPr>
            <p:cNvSpPr/>
            <p:nvPr/>
          </p:nvSpPr>
          <p:spPr>
            <a:xfrm rot="5400000">
              <a:off x="6817629" y="1215701"/>
              <a:ext cx="418010" cy="363397"/>
            </a:xfrm>
            <a:prstGeom prst="rtTriangle">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 name="TextBox 16">
            <a:extLst>
              <a:ext uri="{FF2B5EF4-FFF2-40B4-BE49-F238E27FC236}">
                <a16:creationId xmlns:a16="http://schemas.microsoft.com/office/drawing/2014/main" id="{36753A6B-07E3-DC91-A1D9-96053DD4CFD9}"/>
              </a:ext>
            </a:extLst>
          </p:cNvPr>
          <p:cNvSpPr txBox="1"/>
          <p:nvPr/>
        </p:nvSpPr>
        <p:spPr>
          <a:xfrm>
            <a:off x="328059" y="1211539"/>
            <a:ext cx="6153479" cy="923330"/>
          </a:xfrm>
          <a:prstGeom prst="rect">
            <a:avLst/>
          </a:prstGeom>
          <a:noFill/>
        </p:spPr>
        <p:txBody>
          <a:bodyPr wrap="square" rtlCol="0">
            <a:spAutoFit/>
          </a:bodyPr>
          <a:lstStyle/>
          <a:p>
            <a:r>
              <a:rPr lang="en-US" b="1" dirty="0">
                <a:solidFill>
                  <a:schemeClr val="bg1"/>
                </a:solidFill>
                <a:latin typeface="Verdana" panose="020B0604030504040204" pitchFamily="34" charset="0"/>
                <a:ea typeface="Verdana" panose="020B0604030504040204" pitchFamily="34" charset="0"/>
              </a:rPr>
              <a:t>Vinyl Hung Window WOCD – Installation/Operation Instructions</a:t>
            </a:r>
          </a:p>
          <a:p>
            <a:endParaRPr lang="en-US" dirty="0">
              <a:solidFill>
                <a:schemeClr val="bg1"/>
              </a:solidFill>
              <a:latin typeface="Chalet-LondonNineteenSixty" pitchFamily="50" charset="0"/>
            </a:endParaRPr>
          </a:p>
        </p:txBody>
      </p:sp>
      <p:sp>
        <p:nvSpPr>
          <p:cNvPr id="10" name="TextBox 9">
            <a:extLst>
              <a:ext uri="{FF2B5EF4-FFF2-40B4-BE49-F238E27FC236}">
                <a16:creationId xmlns:a16="http://schemas.microsoft.com/office/drawing/2014/main" id="{6B589BDC-B768-F64B-B4FE-E6C0641A4337}"/>
              </a:ext>
            </a:extLst>
          </p:cNvPr>
          <p:cNvSpPr txBox="1"/>
          <p:nvPr/>
        </p:nvSpPr>
        <p:spPr>
          <a:xfrm>
            <a:off x="364503" y="2185861"/>
            <a:ext cx="6843829" cy="1260602"/>
          </a:xfrm>
          <a:prstGeom prst="rect">
            <a:avLst/>
          </a:prstGeom>
          <a:noFill/>
        </p:spPr>
        <p:txBody>
          <a:bodyPr wrap="square">
            <a:spAutoFit/>
          </a:bodyPr>
          <a:lstStyle/>
          <a:p>
            <a:pPr marR="0" lvl="0">
              <a:lnSpc>
                <a:spcPct val="107000"/>
              </a:lnSpc>
            </a:pPr>
            <a:r>
              <a:rPr lang="en-US" sz="1200" u="none" strike="noStrike" dirty="0">
                <a:effectLst/>
                <a:latin typeface="Verdana" panose="020B0604030504040204" pitchFamily="34" charset="0"/>
                <a:ea typeface="Verdana" panose="020B0604030504040204" pitchFamily="34" charset="0"/>
                <a:cs typeface="Times New Roman" panose="02020603050405020304" pitchFamily="18" charset="0"/>
              </a:rPr>
              <a:t>4.The fabricated holes must be positioned such that the lower sash has a clear opening of less than 4” after being stopped by the WOCD devices.</a:t>
            </a:r>
          </a:p>
          <a:p>
            <a:pPr marL="342900" marR="0">
              <a:lnSpc>
                <a:spcPct val="107000"/>
              </a:lnSpc>
              <a:buNone/>
            </a:pPr>
            <a:r>
              <a:rPr lang="en-US" sz="1200" u="none" strike="noStrike" dirty="0">
                <a:effectLst/>
                <a:latin typeface="Verdana" panose="020B0604030504040204" pitchFamily="34" charset="0"/>
                <a:ea typeface="Verdana" panose="020B0604030504040204" pitchFamily="34" charset="0"/>
                <a:cs typeface="Times New Roman" panose="02020603050405020304" pitchFamily="18" charset="0"/>
              </a:rPr>
              <a:t> </a:t>
            </a:r>
            <a:endParaRPr lang="en-US" sz="1200" dirty="0">
              <a:effectLst/>
              <a:latin typeface="Verdana" panose="020B0604030504040204" pitchFamily="34" charset="0"/>
              <a:ea typeface="Verdana" panose="020B0604030504040204" pitchFamily="34" charset="0"/>
              <a:cs typeface="Times New Roman" panose="02020603050405020304" pitchFamily="18" charset="0"/>
            </a:endParaRPr>
          </a:p>
          <a:p>
            <a:pPr marR="0" lvl="0">
              <a:lnSpc>
                <a:spcPct val="107000"/>
              </a:lnSpc>
              <a:spcAft>
                <a:spcPts val="800"/>
              </a:spcAft>
            </a:pPr>
            <a:r>
              <a:rPr lang="en-US" sz="1200" u="none" strike="noStrike" dirty="0">
                <a:effectLst/>
                <a:latin typeface="Verdana" panose="020B0604030504040204" pitchFamily="34" charset="0"/>
                <a:ea typeface="Verdana" panose="020B0604030504040204" pitchFamily="34" charset="0"/>
                <a:cs typeface="Times New Roman" panose="02020603050405020304" pitchFamily="18" charset="0"/>
              </a:rPr>
              <a:t>5. </a:t>
            </a:r>
            <a:r>
              <a:rPr lang="en-US" sz="1200" dirty="0">
                <a:latin typeface="Verdana" panose="020B0604030504040204" pitchFamily="34" charset="0"/>
                <a:ea typeface="Verdana" panose="020B0604030504040204" pitchFamily="34" charset="0"/>
                <a:cs typeface="Times New Roman" panose="02020603050405020304" pitchFamily="18" charset="0"/>
              </a:rPr>
              <a:t>C</a:t>
            </a:r>
            <a:r>
              <a:rPr lang="en-US" sz="1200" u="none" strike="noStrike" dirty="0">
                <a:effectLst/>
                <a:latin typeface="Verdana" panose="020B0604030504040204" pitchFamily="34" charset="0"/>
                <a:ea typeface="Verdana" panose="020B0604030504040204" pitchFamily="34" charset="0"/>
                <a:cs typeface="Times New Roman" panose="02020603050405020304" pitchFamily="18" charset="0"/>
              </a:rPr>
              <a:t>are must be taken to orient the devices as shown in Figures 2 and 3 before insertion into the fabrication. DOWN is in the direction of the window sill and UP is in the direction of the window head.</a:t>
            </a:r>
          </a:p>
        </p:txBody>
      </p:sp>
      <p:pic>
        <p:nvPicPr>
          <p:cNvPr id="9" name="Picture 8" descr="A close-up of a window&#10;&#10;AI-generated content may be incorrect.">
            <a:extLst>
              <a:ext uri="{FF2B5EF4-FFF2-40B4-BE49-F238E27FC236}">
                <a16:creationId xmlns:a16="http://schemas.microsoft.com/office/drawing/2014/main" id="{131A7D41-27D1-0A3B-4B82-96091F8DD43A}"/>
              </a:ext>
            </a:extLst>
          </p:cNvPr>
          <p:cNvPicPr>
            <a:picLocks noChangeAspect="1"/>
          </p:cNvPicPr>
          <p:nvPr/>
        </p:nvPicPr>
        <p:blipFill>
          <a:blip r:embed="rId3"/>
          <a:stretch>
            <a:fillRect/>
          </a:stretch>
        </p:blipFill>
        <p:spPr>
          <a:xfrm>
            <a:off x="778616" y="3615262"/>
            <a:ext cx="2232198" cy="2050315"/>
          </a:xfrm>
          <a:prstGeom prst="rect">
            <a:avLst/>
          </a:prstGeom>
        </p:spPr>
      </p:pic>
      <p:pic>
        <p:nvPicPr>
          <p:cNvPr id="13" name="Picture 12" descr="A drawing of a device&#10;&#10;AI-generated content may be incorrect.">
            <a:extLst>
              <a:ext uri="{FF2B5EF4-FFF2-40B4-BE49-F238E27FC236}">
                <a16:creationId xmlns:a16="http://schemas.microsoft.com/office/drawing/2014/main" id="{58D93F2B-5971-E603-EC57-897335CA73FB}"/>
              </a:ext>
            </a:extLst>
          </p:cNvPr>
          <p:cNvPicPr>
            <a:picLocks noChangeAspect="1"/>
          </p:cNvPicPr>
          <p:nvPr/>
        </p:nvPicPr>
        <p:blipFill>
          <a:blip r:embed="rId4"/>
          <a:stretch>
            <a:fillRect/>
          </a:stretch>
        </p:blipFill>
        <p:spPr>
          <a:xfrm>
            <a:off x="3297853" y="4126442"/>
            <a:ext cx="3321050" cy="1532890"/>
          </a:xfrm>
          <a:prstGeom prst="rect">
            <a:avLst/>
          </a:prstGeom>
        </p:spPr>
      </p:pic>
      <p:sp>
        <p:nvSpPr>
          <p:cNvPr id="16" name="TextBox 15">
            <a:extLst>
              <a:ext uri="{FF2B5EF4-FFF2-40B4-BE49-F238E27FC236}">
                <a16:creationId xmlns:a16="http://schemas.microsoft.com/office/drawing/2014/main" id="{30C05668-0DEE-AF8E-18D5-4A14712B7BBB}"/>
              </a:ext>
            </a:extLst>
          </p:cNvPr>
          <p:cNvSpPr txBox="1"/>
          <p:nvPr/>
        </p:nvSpPr>
        <p:spPr>
          <a:xfrm>
            <a:off x="1479368" y="5676227"/>
            <a:ext cx="830695" cy="276999"/>
          </a:xfrm>
          <a:prstGeom prst="rect">
            <a:avLst/>
          </a:prstGeom>
          <a:noFill/>
        </p:spPr>
        <p:txBody>
          <a:bodyPr wrap="square">
            <a:spAutoFit/>
          </a:bodyPr>
          <a:lstStyle/>
          <a:p>
            <a:r>
              <a:rPr lang="en-US" sz="1200" dirty="0">
                <a:effectLst/>
                <a:latin typeface="Verdana" panose="020B0604030504040204" pitchFamily="34" charset="0"/>
                <a:ea typeface="Verdana" panose="020B0604030504040204" pitchFamily="34" charset="0"/>
                <a:cs typeface="Times New Roman" panose="02020603050405020304" pitchFamily="18" charset="0"/>
              </a:rPr>
              <a:t>Figure 2</a:t>
            </a:r>
            <a:endParaRPr lang="en-US" sz="1200" dirty="0">
              <a:latin typeface="Verdana" panose="020B0604030504040204" pitchFamily="34" charset="0"/>
              <a:ea typeface="Verdana" panose="020B0604030504040204" pitchFamily="34" charset="0"/>
            </a:endParaRPr>
          </a:p>
        </p:txBody>
      </p:sp>
      <p:sp>
        <p:nvSpPr>
          <p:cNvPr id="18" name="TextBox 17">
            <a:extLst>
              <a:ext uri="{FF2B5EF4-FFF2-40B4-BE49-F238E27FC236}">
                <a16:creationId xmlns:a16="http://schemas.microsoft.com/office/drawing/2014/main" id="{2F8419F5-F665-6FD0-B2DC-07FA9CB451CA}"/>
              </a:ext>
            </a:extLst>
          </p:cNvPr>
          <p:cNvSpPr txBox="1"/>
          <p:nvPr/>
        </p:nvSpPr>
        <p:spPr>
          <a:xfrm>
            <a:off x="4649975" y="5676227"/>
            <a:ext cx="830695" cy="276999"/>
          </a:xfrm>
          <a:prstGeom prst="rect">
            <a:avLst/>
          </a:prstGeom>
          <a:noFill/>
        </p:spPr>
        <p:txBody>
          <a:bodyPr wrap="square">
            <a:spAutoFit/>
          </a:bodyPr>
          <a:lstStyle/>
          <a:p>
            <a:r>
              <a:rPr lang="en-US" sz="1200" dirty="0">
                <a:effectLst/>
                <a:latin typeface="Verdana" panose="020B0604030504040204" pitchFamily="34" charset="0"/>
                <a:ea typeface="Verdana" panose="020B0604030504040204" pitchFamily="34" charset="0"/>
                <a:cs typeface="Times New Roman" panose="02020603050405020304" pitchFamily="18" charset="0"/>
              </a:rPr>
              <a:t>Figure </a:t>
            </a:r>
            <a:r>
              <a:rPr lang="en-US" sz="1200" dirty="0">
                <a:latin typeface="Verdana" panose="020B0604030504040204" pitchFamily="34" charset="0"/>
                <a:ea typeface="Verdana" panose="020B0604030504040204" pitchFamily="34" charset="0"/>
                <a:cs typeface="Times New Roman" panose="02020603050405020304" pitchFamily="18" charset="0"/>
              </a:rPr>
              <a:t>3</a:t>
            </a:r>
            <a:endParaRPr lang="en-US" sz="1200" dirty="0">
              <a:latin typeface="Verdana" panose="020B0604030504040204" pitchFamily="34" charset="0"/>
              <a:ea typeface="Verdana" panose="020B0604030504040204" pitchFamily="34" charset="0"/>
            </a:endParaRPr>
          </a:p>
        </p:txBody>
      </p:sp>
      <p:sp>
        <p:nvSpPr>
          <p:cNvPr id="20" name="TextBox 19">
            <a:extLst>
              <a:ext uri="{FF2B5EF4-FFF2-40B4-BE49-F238E27FC236}">
                <a16:creationId xmlns:a16="http://schemas.microsoft.com/office/drawing/2014/main" id="{26BE6AE3-6C8D-911C-53C5-08C613188E81}"/>
              </a:ext>
            </a:extLst>
          </p:cNvPr>
          <p:cNvSpPr txBox="1"/>
          <p:nvPr/>
        </p:nvSpPr>
        <p:spPr>
          <a:xfrm>
            <a:off x="328058" y="6078522"/>
            <a:ext cx="6880273" cy="646331"/>
          </a:xfrm>
          <a:prstGeom prst="rect">
            <a:avLst/>
          </a:prstGeom>
          <a:noFill/>
        </p:spPr>
        <p:txBody>
          <a:bodyPr wrap="square">
            <a:spAutoFit/>
          </a:bodyPr>
          <a:lstStyle/>
          <a:p>
            <a:r>
              <a:rPr lang="en-US" sz="1200" dirty="0">
                <a:latin typeface="Verdana" panose="020B0604030504040204" pitchFamily="34" charset="0"/>
                <a:ea typeface="Verdana" panose="020B0604030504040204" pitchFamily="34" charset="0"/>
              </a:rPr>
              <a:t>6</a:t>
            </a:r>
            <a:r>
              <a:rPr lang="en-US" sz="1200" dirty="0">
                <a:effectLst/>
                <a:latin typeface="Verdana" panose="020B0604030504040204" pitchFamily="34" charset="0"/>
                <a:ea typeface="Verdana" panose="020B0604030504040204" pitchFamily="34" charset="0"/>
              </a:rPr>
              <a:t>. After confirming the device orientation, firmly press each device into the fabricated holes until they are fully engaged as shown in Figure 4. The snap legs are designed to accommodate a variety of vinyl wall thicknesses</a:t>
            </a:r>
            <a:r>
              <a:rPr lang="en-US" sz="1200" dirty="0">
                <a:latin typeface="Verdana" panose="020B0604030504040204" pitchFamily="34" charset="0"/>
                <a:ea typeface="Verdana" panose="020B0604030504040204" pitchFamily="34" charset="0"/>
              </a:rPr>
              <a:t>.</a:t>
            </a:r>
            <a:endParaRPr lang="en-US" sz="1200" dirty="0">
              <a:effectLst/>
              <a:latin typeface="Verdana" panose="020B0604030504040204" pitchFamily="34" charset="0"/>
              <a:ea typeface="Verdana" panose="020B0604030504040204" pitchFamily="34" charset="0"/>
            </a:endParaRPr>
          </a:p>
        </p:txBody>
      </p:sp>
      <p:pic>
        <p:nvPicPr>
          <p:cNvPr id="22" name="Picture 21" descr="A close-up of a window&#10;&#10;AI-generated content may be incorrect.">
            <a:extLst>
              <a:ext uri="{FF2B5EF4-FFF2-40B4-BE49-F238E27FC236}">
                <a16:creationId xmlns:a16="http://schemas.microsoft.com/office/drawing/2014/main" id="{F71B426D-2499-A38B-58A0-98FC5C605820}"/>
              </a:ext>
            </a:extLst>
          </p:cNvPr>
          <p:cNvPicPr>
            <a:picLocks noChangeAspect="1"/>
          </p:cNvPicPr>
          <p:nvPr/>
        </p:nvPicPr>
        <p:blipFill>
          <a:blip r:embed="rId5"/>
          <a:stretch>
            <a:fillRect/>
          </a:stretch>
        </p:blipFill>
        <p:spPr>
          <a:xfrm>
            <a:off x="711874" y="6804070"/>
            <a:ext cx="2585979" cy="2552842"/>
          </a:xfrm>
          <a:prstGeom prst="rect">
            <a:avLst/>
          </a:prstGeom>
        </p:spPr>
      </p:pic>
      <p:sp>
        <p:nvSpPr>
          <p:cNvPr id="23" name="Arrow: Right 22">
            <a:extLst>
              <a:ext uri="{FF2B5EF4-FFF2-40B4-BE49-F238E27FC236}">
                <a16:creationId xmlns:a16="http://schemas.microsoft.com/office/drawing/2014/main" id="{C2AEB733-A0D0-5044-0705-D6F5E6B6092D}"/>
              </a:ext>
            </a:extLst>
          </p:cNvPr>
          <p:cNvSpPr/>
          <p:nvPr/>
        </p:nvSpPr>
        <p:spPr>
          <a:xfrm>
            <a:off x="1242060" y="7560836"/>
            <a:ext cx="771793" cy="15060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Arrow: Right 23">
            <a:extLst>
              <a:ext uri="{FF2B5EF4-FFF2-40B4-BE49-F238E27FC236}">
                <a16:creationId xmlns:a16="http://schemas.microsoft.com/office/drawing/2014/main" id="{CBD69784-922B-B3FF-3EEC-63A2423CD80F}"/>
              </a:ext>
            </a:extLst>
          </p:cNvPr>
          <p:cNvSpPr/>
          <p:nvPr/>
        </p:nvSpPr>
        <p:spPr>
          <a:xfrm>
            <a:off x="1242059" y="7989626"/>
            <a:ext cx="771793" cy="15060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Box 24">
            <a:extLst>
              <a:ext uri="{FF2B5EF4-FFF2-40B4-BE49-F238E27FC236}">
                <a16:creationId xmlns:a16="http://schemas.microsoft.com/office/drawing/2014/main" id="{227A4E25-D914-BDED-699C-7C20C39051B4}"/>
              </a:ext>
            </a:extLst>
          </p:cNvPr>
          <p:cNvSpPr txBox="1"/>
          <p:nvPr/>
        </p:nvSpPr>
        <p:spPr>
          <a:xfrm>
            <a:off x="1698227" y="9386179"/>
            <a:ext cx="830695" cy="276999"/>
          </a:xfrm>
          <a:prstGeom prst="rect">
            <a:avLst/>
          </a:prstGeom>
          <a:noFill/>
        </p:spPr>
        <p:txBody>
          <a:bodyPr wrap="square">
            <a:spAutoFit/>
          </a:bodyPr>
          <a:lstStyle/>
          <a:p>
            <a:r>
              <a:rPr lang="en-US" sz="1200" dirty="0">
                <a:effectLst/>
                <a:latin typeface="Verdana" panose="020B0604030504040204" pitchFamily="34" charset="0"/>
                <a:ea typeface="Verdana" panose="020B0604030504040204" pitchFamily="34" charset="0"/>
                <a:cs typeface="Times New Roman" panose="02020603050405020304" pitchFamily="18" charset="0"/>
              </a:rPr>
              <a:t>Figure </a:t>
            </a:r>
            <a:r>
              <a:rPr lang="en-US" sz="1200" dirty="0">
                <a:latin typeface="Verdana" panose="020B0604030504040204" pitchFamily="34" charset="0"/>
                <a:ea typeface="Verdana" panose="020B0604030504040204" pitchFamily="34" charset="0"/>
                <a:cs typeface="Times New Roman" panose="02020603050405020304" pitchFamily="18" charset="0"/>
              </a:rPr>
              <a:t>4</a:t>
            </a:r>
            <a:endParaRPr lang="en-US" sz="1200" dirty="0">
              <a:latin typeface="Verdana" panose="020B0604030504040204" pitchFamily="34" charset="0"/>
              <a:ea typeface="Verdana" panose="020B0604030504040204" pitchFamily="34" charset="0"/>
            </a:endParaRPr>
          </a:p>
        </p:txBody>
      </p:sp>
      <p:pic>
        <p:nvPicPr>
          <p:cNvPr id="26" name="Picture 25">
            <a:extLst>
              <a:ext uri="{FF2B5EF4-FFF2-40B4-BE49-F238E27FC236}">
                <a16:creationId xmlns:a16="http://schemas.microsoft.com/office/drawing/2014/main" id="{55E81421-900D-B79E-D8B9-2552F3702015}"/>
              </a:ext>
            </a:extLst>
          </p:cNvPr>
          <p:cNvPicPr>
            <a:picLocks noChangeAspect="1"/>
          </p:cNvPicPr>
          <p:nvPr/>
        </p:nvPicPr>
        <p:blipFill>
          <a:blip r:embed="rId6"/>
          <a:stretch>
            <a:fillRect/>
          </a:stretch>
        </p:blipFill>
        <p:spPr>
          <a:xfrm>
            <a:off x="3489011" y="9231679"/>
            <a:ext cx="3749040" cy="450507"/>
          </a:xfrm>
          <a:prstGeom prst="rect">
            <a:avLst/>
          </a:prstGeom>
        </p:spPr>
      </p:pic>
    </p:spTree>
    <p:extLst>
      <p:ext uri="{BB962C8B-B14F-4D97-AF65-F5344CB8AC3E}">
        <p14:creationId xmlns:p14="http://schemas.microsoft.com/office/powerpoint/2010/main" val="2869114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6D80E-0493-3854-6C86-793F69813F3F}"/>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3EA963AB-BF24-3758-80D4-8DC6E197541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9634" y="202695"/>
            <a:ext cx="3984172" cy="798392"/>
          </a:xfrm>
          <a:prstGeom prst="rect">
            <a:avLst/>
          </a:prstGeom>
        </p:spPr>
      </p:pic>
      <p:grpSp>
        <p:nvGrpSpPr>
          <p:cNvPr id="14" name="Group 13">
            <a:extLst>
              <a:ext uri="{FF2B5EF4-FFF2-40B4-BE49-F238E27FC236}">
                <a16:creationId xmlns:a16="http://schemas.microsoft.com/office/drawing/2014/main" id="{4AF98326-7E67-4AB0-DE44-E5CA75479A59}"/>
              </a:ext>
            </a:extLst>
          </p:cNvPr>
          <p:cNvGrpSpPr/>
          <p:nvPr/>
        </p:nvGrpSpPr>
        <p:grpSpPr>
          <a:xfrm>
            <a:off x="0" y="1188392"/>
            <a:ext cx="7208332" cy="756130"/>
            <a:chOff x="0" y="1188392"/>
            <a:chExt cx="7208332" cy="418013"/>
          </a:xfrm>
        </p:grpSpPr>
        <p:sp>
          <p:nvSpPr>
            <p:cNvPr id="11" name="Rectangle 10">
              <a:extLst>
                <a:ext uri="{FF2B5EF4-FFF2-40B4-BE49-F238E27FC236}">
                  <a16:creationId xmlns:a16="http://schemas.microsoft.com/office/drawing/2014/main" id="{9B971183-36BF-628A-DDDE-FF9E6F77E4F4}"/>
                </a:ext>
              </a:extLst>
            </p:cNvPr>
            <p:cNvSpPr/>
            <p:nvPr/>
          </p:nvSpPr>
          <p:spPr>
            <a:xfrm>
              <a:off x="0" y="1188392"/>
              <a:ext cx="6844937" cy="418012"/>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ight Triangle 11">
              <a:extLst>
                <a:ext uri="{FF2B5EF4-FFF2-40B4-BE49-F238E27FC236}">
                  <a16:creationId xmlns:a16="http://schemas.microsoft.com/office/drawing/2014/main" id="{EF713E9F-8404-8724-0121-810243F89986}"/>
                </a:ext>
              </a:extLst>
            </p:cNvPr>
            <p:cNvSpPr/>
            <p:nvPr/>
          </p:nvSpPr>
          <p:spPr>
            <a:xfrm rot="5400000">
              <a:off x="6817629" y="1215701"/>
              <a:ext cx="418010" cy="363397"/>
            </a:xfrm>
            <a:prstGeom prst="rtTriangle">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 name="TextBox 16">
            <a:extLst>
              <a:ext uri="{FF2B5EF4-FFF2-40B4-BE49-F238E27FC236}">
                <a16:creationId xmlns:a16="http://schemas.microsoft.com/office/drawing/2014/main" id="{59023EAF-870E-A24A-7D71-FED729F9BB99}"/>
              </a:ext>
            </a:extLst>
          </p:cNvPr>
          <p:cNvSpPr txBox="1"/>
          <p:nvPr/>
        </p:nvSpPr>
        <p:spPr>
          <a:xfrm>
            <a:off x="328059" y="1211539"/>
            <a:ext cx="6153479" cy="923330"/>
          </a:xfrm>
          <a:prstGeom prst="rect">
            <a:avLst/>
          </a:prstGeom>
          <a:noFill/>
        </p:spPr>
        <p:txBody>
          <a:bodyPr wrap="square" rtlCol="0">
            <a:spAutoFit/>
          </a:bodyPr>
          <a:lstStyle/>
          <a:p>
            <a:r>
              <a:rPr lang="en-US" b="1" dirty="0">
                <a:solidFill>
                  <a:schemeClr val="bg1"/>
                </a:solidFill>
                <a:latin typeface="Verdana" panose="020B0604030504040204" pitchFamily="34" charset="0"/>
                <a:ea typeface="Verdana" panose="020B0604030504040204" pitchFamily="34" charset="0"/>
              </a:rPr>
              <a:t>Vinyl Hung Window WOCD – Installation/Operation Instructions</a:t>
            </a:r>
          </a:p>
          <a:p>
            <a:endParaRPr lang="en-US" dirty="0">
              <a:solidFill>
                <a:schemeClr val="bg1"/>
              </a:solidFill>
              <a:latin typeface="Chalet-LondonNineteenSixty" pitchFamily="50" charset="0"/>
            </a:endParaRPr>
          </a:p>
        </p:txBody>
      </p:sp>
      <p:sp>
        <p:nvSpPr>
          <p:cNvPr id="10" name="TextBox 9">
            <a:extLst>
              <a:ext uri="{FF2B5EF4-FFF2-40B4-BE49-F238E27FC236}">
                <a16:creationId xmlns:a16="http://schemas.microsoft.com/office/drawing/2014/main" id="{9911222A-4A25-8C10-A658-F2D107716117}"/>
              </a:ext>
            </a:extLst>
          </p:cNvPr>
          <p:cNvSpPr txBox="1"/>
          <p:nvPr/>
        </p:nvSpPr>
        <p:spPr>
          <a:xfrm>
            <a:off x="364503" y="2185861"/>
            <a:ext cx="6843829" cy="646331"/>
          </a:xfrm>
          <a:prstGeom prst="rect">
            <a:avLst/>
          </a:prstGeom>
          <a:noFill/>
        </p:spPr>
        <p:txBody>
          <a:bodyPr wrap="square">
            <a:spAutoFit/>
          </a:bodyPr>
          <a:lstStyle/>
          <a:p>
            <a:pPr lvl="0"/>
            <a:r>
              <a:rPr lang="en-US" sz="1200" dirty="0">
                <a:latin typeface="Verdana" panose="020B0604030504040204" pitchFamily="34" charset="0"/>
                <a:ea typeface="Verdana" panose="020B0604030504040204" pitchFamily="34" charset="0"/>
              </a:rPr>
              <a:t>7.  Open the sash until it is stopped by the window opening control devices. Check that the clear opening is less than 4 inches by verifying that a 4-inch diameter rigid sphere </a:t>
            </a:r>
            <a:r>
              <a:rPr lang="en-US" sz="1200" u="sng" dirty="0">
                <a:latin typeface="Verdana" panose="020B0604030504040204" pitchFamily="34" charset="0"/>
                <a:ea typeface="Verdana" panose="020B0604030504040204" pitchFamily="34" charset="0"/>
              </a:rPr>
              <a:t>cannot pass</a:t>
            </a:r>
            <a:r>
              <a:rPr lang="en-US" sz="1200" dirty="0">
                <a:latin typeface="Verdana" panose="020B0604030504040204" pitchFamily="34" charset="0"/>
                <a:ea typeface="Verdana" panose="020B0604030504040204" pitchFamily="34" charset="0"/>
              </a:rPr>
              <a:t> through the lowest opening in the window as depicted in Figure 5.</a:t>
            </a:r>
          </a:p>
        </p:txBody>
      </p:sp>
      <p:sp>
        <p:nvSpPr>
          <p:cNvPr id="25" name="TextBox 24">
            <a:extLst>
              <a:ext uri="{FF2B5EF4-FFF2-40B4-BE49-F238E27FC236}">
                <a16:creationId xmlns:a16="http://schemas.microsoft.com/office/drawing/2014/main" id="{6FF7AB86-21BD-2AF2-6419-29E9DD34B968}"/>
              </a:ext>
            </a:extLst>
          </p:cNvPr>
          <p:cNvSpPr txBox="1"/>
          <p:nvPr/>
        </p:nvSpPr>
        <p:spPr>
          <a:xfrm>
            <a:off x="3298986" y="4650614"/>
            <a:ext cx="830695" cy="276999"/>
          </a:xfrm>
          <a:prstGeom prst="rect">
            <a:avLst/>
          </a:prstGeom>
          <a:noFill/>
        </p:spPr>
        <p:txBody>
          <a:bodyPr wrap="square">
            <a:spAutoFit/>
          </a:bodyPr>
          <a:lstStyle/>
          <a:p>
            <a:r>
              <a:rPr lang="en-US" sz="1200" dirty="0">
                <a:effectLst/>
                <a:latin typeface="Verdana" panose="020B0604030504040204" pitchFamily="34" charset="0"/>
                <a:ea typeface="Verdana" panose="020B0604030504040204" pitchFamily="34" charset="0"/>
                <a:cs typeface="Times New Roman" panose="02020603050405020304" pitchFamily="18" charset="0"/>
              </a:rPr>
              <a:t>Figure </a:t>
            </a:r>
            <a:r>
              <a:rPr lang="en-US" sz="1200" dirty="0">
                <a:latin typeface="Verdana" panose="020B0604030504040204" pitchFamily="34" charset="0"/>
                <a:ea typeface="Verdana" panose="020B0604030504040204" pitchFamily="34" charset="0"/>
                <a:cs typeface="Times New Roman" panose="02020603050405020304" pitchFamily="18" charset="0"/>
              </a:rPr>
              <a:t>5</a:t>
            </a:r>
            <a:endParaRPr lang="en-US" sz="1200" dirty="0">
              <a:latin typeface="Verdana" panose="020B0604030504040204" pitchFamily="34" charset="0"/>
              <a:ea typeface="Verdana" panose="020B0604030504040204" pitchFamily="34" charset="0"/>
            </a:endParaRPr>
          </a:p>
        </p:txBody>
      </p:sp>
      <p:pic>
        <p:nvPicPr>
          <p:cNvPr id="2" name="Picture 1" descr="A white circle with blue lines on a white background&#10;&#10;AI-generated content may be incorrect.">
            <a:extLst>
              <a:ext uri="{FF2B5EF4-FFF2-40B4-BE49-F238E27FC236}">
                <a16:creationId xmlns:a16="http://schemas.microsoft.com/office/drawing/2014/main" id="{ECBE7EF7-1154-56E8-9C33-EF2E7CFAAE60}"/>
              </a:ext>
            </a:extLst>
          </p:cNvPr>
          <p:cNvPicPr>
            <a:picLocks noChangeAspect="1"/>
          </p:cNvPicPr>
          <p:nvPr/>
        </p:nvPicPr>
        <p:blipFill>
          <a:blip r:embed="rId3"/>
          <a:srcRect t="19010"/>
          <a:stretch>
            <a:fillRect/>
          </a:stretch>
        </p:blipFill>
        <p:spPr>
          <a:xfrm>
            <a:off x="1699569" y="2972055"/>
            <a:ext cx="4173695" cy="1642260"/>
          </a:xfrm>
          <a:prstGeom prst="rect">
            <a:avLst/>
          </a:prstGeom>
        </p:spPr>
      </p:pic>
      <p:sp>
        <p:nvSpPr>
          <p:cNvPr id="4" name="TextBox 3">
            <a:extLst>
              <a:ext uri="{FF2B5EF4-FFF2-40B4-BE49-F238E27FC236}">
                <a16:creationId xmlns:a16="http://schemas.microsoft.com/office/drawing/2014/main" id="{DD4E1D39-BC3B-329E-049F-B951D0E24940}"/>
              </a:ext>
            </a:extLst>
          </p:cNvPr>
          <p:cNvSpPr txBox="1"/>
          <p:nvPr/>
        </p:nvSpPr>
        <p:spPr>
          <a:xfrm>
            <a:off x="328059" y="5071284"/>
            <a:ext cx="5765659" cy="477631"/>
          </a:xfrm>
          <a:prstGeom prst="rect">
            <a:avLst/>
          </a:prstGeom>
          <a:noFill/>
        </p:spPr>
        <p:txBody>
          <a:bodyPr wrap="square">
            <a:spAutoFit/>
          </a:bodyPr>
          <a:lstStyle/>
          <a:p>
            <a:pPr marR="0" lvl="0">
              <a:lnSpc>
                <a:spcPct val="107000"/>
              </a:lnSpc>
              <a:spcAft>
                <a:spcPts val="800"/>
              </a:spcAft>
            </a:pPr>
            <a:r>
              <a:rPr lang="en-US" sz="1200" b="1" i="1" u="none" strike="noStrike" dirty="0">
                <a:effectLst/>
                <a:latin typeface="Verdana" panose="020B0604030504040204" pitchFamily="34" charset="0"/>
                <a:ea typeface="Verdana" panose="020B0604030504040204" pitchFamily="34" charset="0"/>
                <a:cs typeface="Times New Roman" panose="02020603050405020304" pitchFamily="18" charset="0"/>
              </a:rPr>
              <a:t>8.  </a:t>
            </a:r>
            <a:r>
              <a:rPr lang="en-US" sz="1200" b="1" i="1" dirty="0">
                <a:latin typeface="Verdana" panose="020B0604030504040204" pitchFamily="34" charset="0"/>
                <a:ea typeface="Verdana" panose="020B0604030504040204" pitchFamily="34" charset="0"/>
                <a:cs typeface="Times New Roman" panose="02020603050405020304" pitchFamily="18" charset="0"/>
              </a:rPr>
              <a:t>R</a:t>
            </a:r>
            <a:r>
              <a:rPr lang="en-US" sz="1200" b="1" i="1" u="none" strike="noStrike" dirty="0">
                <a:effectLst/>
                <a:latin typeface="Verdana" panose="020B0604030504040204" pitchFamily="34" charset="0"/>
                <a:ea typeface="Verdana" panose="020B0604030504040204" pitchFamily="34" charset="0"/>
                <a:cs typeface="Times New Roman" panose="02020603050405020304" pitchFamily="18" charset="0"/>
              </a:rPr>
              <a:t>ecommended:</a:t>
            </a:r>
            <a:r>
              <a:rPr lang="en-US" sz="1200" u="none" strike="noStrike" dirty="0">
                <a:effectLst/>
                <a:latin typeface="Verdana" panose="020B0604030504040204" pitchFamily="34" charset="0"/>
                <a:ea typeface="Verdana" panose="020B0604030504040204" pitchFamily="34" charset="0"/>
                <a:cs typeface="Times New Roman" panose="02020603050405020304" pitchFamily="18" charset="0"/>
              </a:rPr>
              <a:t> Add decal containing WOCD operating instructions near the device as shown in Figure 6.</a:t>
            </a:r>
          </a:p>
        </p:txBody>
      </p:sp>
      <p:pic>
        <p:nvPicPr>
          <p:cNvPr id="5" name="Picture 4" descr="A close-up of a window&#10;&#10;AI-generated content may be incorrect.">
            <a:extLst>
              <a:ext uri="{FF2B5EF4-FFF2-40B4-BE49-F238E27FC236}">
                <a16:creationId xmlns:a16="http://schemas.microsoft.com/office/drawing/2014/main" id="{B6B6F47B-1173-6CA2-C010-675865F65540}"/>
              </a:ext>
            </a:extLst>
          </p:cNvPr>
          <p:cNvPicPr>
            <a:picLocks noChangeAspect="1"/>
          </p:cNvPicPr>
          <p:nvPr/>
        </p:nvPicPr>
        <p:blipFill>
          <a:blip r:embed="rId4"/>
          <a:stretch>
            <a:fillRect/>
          </a:stretch>
        </p:blipFill>
        <p:spPr>
          <a:xfrm>
            <a:off x="2007174" y="5627284"/>
            <a:ext cx="3493817" cy="3071344"/>
          </a:xfrm>
          <a:prstGeom prst="rect">
            <a:avLst/>
          </a:prstGeom>
        </p:spPr>
      </p:pic>
      <p:pic>
        <p:nvPicPr>
          <p:cNvPr id="7" name="Picture 6">
            <a:extLst>
              <a:ext uri="{FF2B5EF4-FFF2-40B4-BE49-F238E27FC236}">
                <a16:creationId xmlns:a16="http://schemas.microsoft.com/office/drawing/2014/main" id="{87DFFFFD-9FD7-038D-48CE-3A37DBC00774}"/>
              </a:ext>
            </a:extLst>
          </p:cNvPr>
          <p:cNvPicPr>
            <a:picLocks noChangeAspect="1"/>
          </p:cNvPicPr>
          <p:nvPr/>
        </p:nvPicPr>
        <p:blipFill>
          <a:blip r:embed="rId5"/>
          <a:stretch>
            <a:fillRect/>
          </a:stretch>
        </p:blipFill>
        <p:spPr>
          <a:xfrm>
            <a:off x="3489011" y="9231679"/>
            <a:ext cx="3749040" cy="450507"/>
          </a:xfrm>
          <a:prstGeom prst="rect">
            <a:avLst/>
          </a:prstGeom>
        </p:spPr>
      </p:pic>
      <p:sp>
        <p:nvSpPr>
          <p:cNvPr id="8" name="TextBox 7">
            <a:extLst>
              <a:ext uri="{FF2B5EF4-FFF2-40B4-BE49-F238E27FC236}">
                <a16:creationId xmlns:a16="http://schemas.microsoft.com/office/drawing/2014/main" id="{E46F1C9C-58FE-F6A5-2AD8-87987D15F894}"/>
              </a:ext>
            </a:extLst>
          </p:cNvPr>
          <p:cNvSpPr txBox="1"/>
          <p:nvPr/>
        </p:nvSpPr>
        <p:spPr>
          <a:xfrm>
            <a:off x="3301836" y="8756481"/>
            <a:ext cx="830695" cy="276999"/>
          </a:xfrm>
          <a:prstGeom prst="rect">
            <a:avLst/>
          </a:prstGeom>
          <a:noFill/>
        </p:spPr>
        <p:txBody>
          <a:bodyPr wrap="square">
            <a:spAutoFit/>
          </a:bodyPr>
          <a:lstStyle/>
          <a:p>
            <a:r>
              <a:rPr lang="en-US" sz="1200" dirty="0">
                <a:effectLst/>
                <a:latin typeface="Verdana" panose="020B0604030504040204" pitchFamily="34" charset="0"/>
                <a:ea typeface="Verdana" panose="020B0604030504040204" pitchFamily="34" charset="0"/>
                <a:cs typeface="Times New Roman" panose="02020603050405020304" pitchFamily="18" charset="0"/>
              </a:rPr>
              <a:t>Figure </a:t>
            </a:r>
            <a:r>
              <a:rPr lang="en-US" sz="1200" dirty="0">
                <a:latin typeface="Verdana" panose="020B0604030504040204" pitchFamily="34" charset="0"/>
                <a:ea typeface="Verdana" panose="020B0604030504040204" pitchFamily="34" charset="0"/>
                <a:cs typeface="Times New Roman" panose="02020603050405020304" pitchFamily="18" charset="0"/>
              </a:rPr>
              <a:t>6</a:t>
            </a:r>
            <a:endParaRPr lang="en-US" sz="12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91385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7AE1A0-A540-BCBE-C5A6-E04CAC700867}"/>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4B94E009-BF3D-48DD-4F17-B3BA9AC1CF6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9634" y="202695"/>
            <a:ext cx="3984172" cy="798392"/>
          </a:xfrm>
          <a:prstGeom prst="rect">
            <a:avLst/>
          </a:prstGeom>
        </p:spPr>
      </p:pic>
      <p:grpSp>
        <p:nvGrpSpPr>
          <p:cNvPr id="14" name="Group 13">
            <a:extLst>
              <a:ext uri="{FF2B5EF4-FFF2-40B4-BE49-F238E27FC236}">
                <a16:creationId xmlns:a16="http://schemas.microsoft.com/office/drawing/2014/main" id="{9D6BEFFC-6A1D-2A08-7A5A-F997AD487CB2}"/>
              </a:ext>
            </a:extLst>
          </p:cNvPr>
          <p:cNvGrpSpPr/>
          <p:nvPr/>
        </p:nvGrpSpPr>
        <p:grpSpPr>
          <a:xfrm>
            <a:off x="0" y="1188392"/>
            <a:ext cx="7208332" cy="756130"/>
            <a:chOff x="0" y="1188392"/>
            <a:chExt cx="7208332" cy="418013"/>
          </a:xfrm>
        </p:grpSpPr>
        <p:sp>
          <p:nvSpPr>
            <p:cNvPr id="11" name="Rectangle 10">
              <a:extLst>
                <a:ext uri="{FF2B5EF4-FFF2-40B4-BE49-F238E27FC236}">
                  <a16:creationId xmlns:a16="http://schemas.microsoft.com/office/drawing/2014/main" id="{72A1239E-597F-5DE8-DD0B-1630F8F56C50}"/>
                </a:ext>
              </a:extLst>
            </p:cNvPr>
            <p:cNvSpPr/>
            <p:nvPr/>
          </p:nvSpPr>
          <p:spPr>
            <a:xfrm>
              <a:off x="0" y="1188392"/>
              <a:ext cx="6844937" cy="418012"/>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ight Triangle 11">
              <a:extLst>
                <a:ext uri="{FF2B5EF4-FFF2-40B4-BE49-F238E27FC236}">
                  <a16:creationId xmlns:a16="http://schemas.microsoft.com/office/drawing/2014/main" id="{DAD8A3A0-4AEA-27A1-E60A-DA659E2D4180}"/>
                </a:ext>
              </a:extLst>
            </p:cNvPr>
            <p:cNvSpPr/>
            <p:nvPr/>
          </p:nvSpPr>
          <p:spPr>
            <a:xfrm rot="5400000">
              <a:off x="6817629" y="1215701"/>
              <a:ext cx="418010" cy="363397"/>
            </a:xfrm>
            <a:prstGeom prst="rtTriangle">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 name="TextBox 16">
            <a:extLst>
              <a:ext uri="{FF2B5EF4-FFF2-40B4-BE49-F238E27FC236}">
                <a16:creationId xmlns:a16="http://schemas.microsoft.com/office/drawing/2014/main" id="{5B28F211-B3A8-C695-E50A-554366DCD9E3}"/>
              </a:ext>
            </a:extLst>
          </p:cNvPr>
          <p:cNvSpPr txBox="1"/>
          <p:nvPr/>
        </p:nvSpPr>
        <p:spPr>
          <a:xfrm>
            <a:off x="345728" y="1211915"/>
            <a:ext cx="6153479" cy="923330"/>
          </a:xfrm>
          <a:prstGeom prst="rect">
            <a:avLst/>
          </a:prstGeom>
          <a:noFill/>
        </p:spPr>
        <p:txBody>
          <a:bodyPr wrap="square" rtlCol="0">
            <a:spAutoFit/>
          </a:bodyPr>
          <a:lstStyle/>
          <a:p>
            <a:r>
              <a:rPr lang="en-US" b="1" dirty="0">
                <a:solidFill>
                  <a:schemeClr val="bg1"/>
                </a:solidFill>
                <a:latin typeface="Verdana" panose="020B0604030504040204" pitchFamily="34" charset="0"/>
                <a:ea typeface="Verdana" panose="020B0604030504040204" pitchFamily="34" charset="0"/>
              </a:rPr>
              <a:t>Vinyl Hung Window WOCD – Installation/Operation Instructions</a:t>
            </a:r>
          </a:p>
          <a:p>
            <a:endParaRPr lang="en-US" dirty="0">
              <a:solidFill>
                <a:schemeClr val="bg1"/>
              </a:solidFill>
              <a:latin typeface="Chalet-LondonNineteenSixty" pitchFamily="50" charset="0"/>
            </a:endParaRPr>
          </a:p>
        </p:txBody>
      </p:sp>
      <p:sp>
        <p:nvSpPr>
          <p:cNvPr id="2" name="TextBox 1">
            <a:extLst>
              <a:ext uri="{FF2B5EF4-FFF2-40B4-BE49-F238E27FC236}">
                <a16:creationId xmlns:a16="http://schemas.microsoft.com/office/drawing/2014/main" id="{371732A7-EF43-44A9-38FB-FF234092D378}"/>
              </a:ext>
            </a:extLst>
          </p:cNvPr>
          <p:cNvSpPr txBox="1"/>
          <p:nvPr/>
        </p:nvSpPr>
        <p:spPr>
          <a:xfrm>
            <a:off x="339634" y="4007785"/>
            <a:ext cx="2794099" cy="1144096"/>
          </a:xfrm>
          <a:prstGeom prst="rect">
            <a:avLst/>
          </a:prstGeom>
          <a:noFill/>
        </p:spPr>
        <p:txBody>
          <a:bodyPr wrap="square">
            <a:spAutoFit/>
          </a:bodyPr>
          <a:lstStyle/>
          <a:p>
            <a:pPr marL="0" marR="0">
              <a:lnSpc>
                <a:spcPct val="107000"/>
              </a:lnSpc>
              <a:spcAft>
                <a:spcPts val="800"/>
              </a:spcAft>
              <a:buNone/>
            </a:pPr>
            <a:r>
              <a:rPr lang="en-US" sz="2400" b="1" dirty="0">
                <a:effectLst/>
                <a:latin typeface="Verdana" panose="020B0604030504040204" pitchFamily="34" charset="0"/>
                <a:ea typeface="Verdana" panose="020B0604030504040204" pitchFamily="34" charset="0"/>
                <a:cs typeface="Segoe UI Symbol" panose="020B0502040204020203" pitchFamily="34" charset="0"/>
              </a:rPr>
              <a:t>⚠  </a:t>
            </a:r>
            <a:r>
              <a:rPr lang="en-US" sz="2400" b="1" dirty="0">
                <a:effectLst/>
                <a:latin typeface="Verdana" panose="020B0604030504040204" pitchFamily="34" charset="0"/>
                <a:ea typeface="Verdana" panose="020B0604030504040204" pitchFamily="34" charset="0"/>
                <a:cs typeface="Times New Roman" panose="02020603050405020304" pitchFamily="18" charset="0"/>
              </a:rPr>
              <a:t>WARNING </a:t>
            </a:r>
          </a:p>
          <a:p>
            <a:r>
              <a:rPr lang="en-US" dirty="0">
                <a:latin typeface="Verdana" panose="020B0604030504040204" pitchFamily="34" charset="0"/>
                <a:ea typeface="Verdana" panose="020B0604030504040204" pitchFamily="34" charset="0"/>
              </a:rPr>
              <a:t>No Window Rescue Above 75 ft (6</a:t>
            </a:r>
            <a:r>
              <a:rPr lang="en-US" baseline="30000" dirty="0">
                <a:latin typeface="Verdana" panose="020B0604030504040204" pitchFamily="34" charset="0"/>
                <a:ea typeface="Verdana" panose="020B0604030504040204" pitchFamily="34" charset="0"/>
              </a:rPr>
              <a:t>th</a:t>
            </a:r>
            <a:r>
              <a:rPr lang="en-US" dirty="0">
                <a:latin typeface="Verdana" panose="020B0604030504040204" pitchFamily="34" charset="0"/>
                <a:ea typeface="Verdana" panose="020B0604030504040204" pitchFamily="34" charset="0"/>
              </a:rPr>
              <a:t> Floor)</a:t>
            </a:r>
          </a:p>
        </p:txBody>
      </p:sp>
      <p:sp>
        <p:nvSpPr>
          <p:cNvPr id="4" name="TextBox 3">
            <a:extLst>
              <a:ext uri="{FF2B5EF4-FFF2-40B4-BE49-F238E27FC236}">
                <a16:creationId xmlns:a16="http://schemas.microsoft.com/office/drawing/2014/main" id="{2D606007-2F8E-C35F-9180-7C42BB5F21F3}"/>
              </a:ext>
            </a:extLst>
          </p:cNvPr>
          <p:cNvSpPr txBox="1"/>
          <p:nvPr/>
        </p:nvSpPr>
        <p:spPr>
          <a:xfrm>
            <a:off x="211136" y="5418055"/>
            <a:ext cx="3430578" cy="1062983"/>
          </a:xfrm>
          <a:prstGeom prst="rect">
            <a:avLst/>
          </a:prstGeom>
          <a:noFill/>
        </p:spPr>
        <p:txBody>
          <a:bodyPr wrap="square">
            <a:spAutoFit/>
          </a:bodyPr>
          <a:lstStyle/>
          <a:p>
            <a:pPr marL="342900" marR="0" lvl="0" indent="-342900">
              <a:lnSpc>
                <a:spcPct val="107000"/>
              </a:lnSpc>
              <a:buFont typeface="Symbol" panose="05050102010706020507" pitchFamily="18" charset="2"/>
              <a:buChar char=""/>
            </a:pPr>
            <a:r>
              <a:rPr lang="en-US" sz="1200" dirty="0">
                <a:effectLst/>
                <a:latin typeface="Verdana" panose="020B0604030504040204" pitchFamily="34" charset="0"/>
                <a:ea typeface="Verdana" panose="020B0604030504040204" pitchFamily="34" charset="0"/>
                <a:cs typeface="Times New Roman" panose="02020603050405020304" pitchFamily="18" charset="0"/>
              </a:rPr>
              <a:t>Fire rescue ladder may not reach beyond 75 ft (6</a:t>
            </a:r>
            <a:r>
              <a:rPr lang="en-US" sz="1200" baseline="30000" dirty="0">
                <a:effectLst/>
                <a:latin typeface="Verdana" panose="020B0604030504040204" pitchFamily="34" charset="0"/>
                <a:ea typeface="Verdana" panose="020B0604030504040204" pitchFamily="34" charset="0"/>
                <a:cs typeface="Times New Roman" panose="02020603050405020304" pitchFamily="18" charset="0"/>
              </a:rPr>
              <a:t>th</a:t>
            </a:r>
            <a:r>
              <a:rPr lang="en-US" sz="1200" dirty="0">
                <a:effectLst/>
                <a:latin typeface="Verdana" panose="020B0604030504040204" pitchFamily="34" charset="0"/>
                <a:ea typeface="Verdana" panose="020B0604030504040204" pitchFamily="34" charset="0"/>
                <a:cs typeface="Times New Roman" panose="02020603050405020304" pitchFamily="18" charset="0"/>
              </a:rPr>
              <a:t> Floor).</a:t>
            </a:r>
          </a:p>
          <a:p>
            <a:pPr marL="342900" marR="0" lvl="0" indent="-342900">
              <a:lnSpc>
                <a:spcPct val="107000"/>
              </a:lnSpc>
              <a:spcAft>
                <a:spcPts val="800"/>
              </a:spcAft>
              <a:buFont typeface="Symbol" panose="05050102010706020507" pitchFamily="18" charset="2"/>
              <a:buChar char=""/>
            </a:pPr>
            <a:r>
              <a:rPr lang="en-US" sz="1200" dirty="0">
                <a:effectLst/>
                <a:latin typeface="Verdana" panose="020B0604030504040204" pitchFamily="34" charset="0"/>
                <a:ea typeface="Verdana" panose="020B0604030504040204" pitchFamily="34" charset="0"/>
                <a:cs typeface="Times New Roman" panose="02020603050405020304" pitchFamily="18" charset="0"/>
              </a:rPr>
              <a:t>Do not rely on being rescued from windows above 75 ft (6</a:t>
            </a:r>
            <a:r>
              <a:rPr lang="en-US" sz="1200" baseline="30000" dirty="0">
                <a:effectLst/>
                <a:latin typeface="Verdana" panose="020B0604030504040204" pitchFamily="34" charset="0"/>
                <a:ea typeface="Verdana" panose="020B0604030504040204" pitchFamily="34" charset="0"/>
                <a:cs typeface="Times New Roman" panose="02020603050405020304" pitchFamily="18" charset="0"/>
              </a:rPr>
              <a:t>th</a:t>
            </a:r>
            <a:r>
              <a:rPr lang="en-US" sz="1200" dirty="0">
                <a:effectLst/>
                <a:latin typeface="Verdana" panose="020B0604030504040204" pitchFamily="34" charset="0"/>
                <a:ea typeface="Verdana" panose="020B0604030504040204" pitchFamily="34" charset="0"/>
                <a:cs typeface="Times New Roman" panose="02020603050405020304" pitchFamily="18" charset="0"/>
              </a:rPr>
              <a:t> Floor). Follow building fire escape plan.</a:t>
            </a:r>
          </a:p>
        </p:txBody>
      </p:sp>
      <p:sp>
        <p:nvSpPr>
          <p:cNvPr id="10" name="TextBox 9">
            <a:extLst>
              <a:ext uri="{FF2B5EF4-FFF2-40B4-BE49-F238E27FC236}">
                <a16:creationId xmlns:a16="http://schemas.microsoft.com/office/drawing/2014/main" id="{88638FFA-CBB1-6135-5CBF-6E930A5A3835}"/>
              </a:ext>
            </a:extLst>
          </p:cNvPr>
          <p:cNvSpPr txBox="1"/>
          <p:nvPr/>
        </p:nvSpPr>
        <p:spPr>
          <a:xfrm>
            <a:off x="4130685" y="3937403"/>
            <a:ext cx="2958737" cy="1421095"/>
          </a:xfrm>
          <a:prstGeom prst="rect">
            <a:avLst/>
          </a:prstGeom>
          <a:noFill/>
        </p:spPr>
        <p:txBody>
          <a:bodyPr wrap="square">
            <a:spAutoFit/>
          </a:bodyPr>
          <a:lstStyle/>
          <a:p>
            <a:pPr marL="0" marR="0">
              <a:lnSpc>
                <a:spcPct val="107000"/>
              </a:lnSpc>
              <a:spcAft>
                <a:spcPts val="800"/>
              </a:spcAft>
              <a:buNone/>
            </a:pPr>
            <a:r>
              <a:rPr lang="en-US" sz="2400" b="1" dirty="0">
                <a:effectLst/>
                <a:latin typeface="Verdana" panose="020B0604030504040204" pitchFamily="34" charset="0"/>
                <a:ea typeface="Verdana" panose="020B0604030504040204" pitchFamily="34" charset="0"/>
                <a:cs typeface="Segoe UI Symbol" panose="020B0502040204020203" pitchFamily="34" charset="0"/>
              </a:rPr>
              <a:t>⚠  </a:t>
            </a:r>
            <a:r>
              <a:rPr lang="en-US" sz="2400" b="1" dirty="0">
                <a:effectLst/>
                <a:latin typeface="Verdana" panose="020B0604030504040204" pitchFamily="34" charset="0"/>
                <a:ea typeface="Verdana" panose="020B0604030504040204" pitchFamily="34" charset="0"/>
                <a:cs typeface="Times New Roman" panose="02020603050405020304" pitchFamily="18" charset="0"/>
              </a:rPr>
              <a:t>WARNING </a:t>
            </a:r>
          </a:p>
          <a:p>
            <a:r>
              <a:rPr lang="en-US" dirty="0">
                <a:latin typeface="Verdana" panose="020B0604030504040204" pitchFamily="34" charset="0"/>
                <a:ea typeface="Verdana" panose="020B0604030504040204" pitchFamily="34" charset="0"/>
              </a:rPr>
              <a:t>Blocks Escape in Fire and Emergency Unless Released</a:t>
            </a:r>
          </a:p>
        </p:txBody>
      </p:sp>
      <p:sp>
        <p:nvSpPr>
          <p:cNvPr id="16" name="TextBox 15">
            <a:extLst>
              <a:ext uri="{FF2B5EF4-FFF2-40B4-BE49-F238E27FC236}">
                <a16:creationId xmlns:a16="http://schemas.microsoft.com/office/drawing/2014/main" id="{69CA0F58-036C-48C8-784B-B769D446F4A6}"/>
              </a:ext>
            </a:extLst>
          </p:cNvPr>
          <p:cNvSpPr txBox="1"/>
          <p:nvPr/>
        </p:nvSpPr>
        <p:spPr>
          <a:xfrm>
            <a:off x="4022241" y="5323155"/>
            <a:ext cx="3430578" cy="2058577"/>
          </a:xfrm>
          <a:prstGeom prst="rect">
            <a:avLst/>
          </a:prstGeom>
          <a:noFill/>
        </p:spPr>
        <p:txBody>
          <a:bodyPr wrap="square">
            <a:spAutoFit/>
          </a:bodyPr>
          <a:lstStyle/>
          <a:p>
            <a:pPr marL="342900" marR="0" lvl="0" indent="-342900">
              <a:lnSpc>
                <a:spcPct val="107000"/>
              </a:lnSpc>
              <a:buFont typeface="Symbol" panose="05050102010706020507" pitchFamily="18" charset="2"/>
              <a:buChar char=""/>
            </a:pPr>
            <a:r>
              <a:rPr lang="en-US" sz="1200" dirty="0">
                <a:effectLst/>
                <a:latin typeface="Segoe UI Semilight" panose="020B0402040204020203" pitchFamily="34" charset="0"/>
                <a:ea typeface="Calibri" panose="020F0502020204030204" pitchFamily="34" charset="0"/>
                <a:cs typeface="Times New Roman" panose="02020603050405020304" pitchFamily="18" charset="0"/>
              </a:rPr>
              <a:t>Need to properly operate release mechanism to open window opening control device by: Opening the sash until it contacts the devices then push in each protruding latch until they drop behind the sash.</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Aft>
                <a:spcPts val="800"/>
              </a:spcAft>
              <a:buFont typeface="Symbol" panose="05050102010706020507" pitchFamily="18" charset="2"/>
              <a:buChar char=""/>
            </a:pPr>
            <a:r>
              <a:rPr lang="en-US" sz="1200" dirty="0">
                <a:effectLst/>
                <a:latin typeface="Segoe UI Semilight" panose="020B0402040204020203" pitchFamily="34" charset="0"/>
                <a:ea typeface="Calibri" panose="020F0502020204030204" pitchFamily="34" charset="0"/>
                <a:cs typeface="Times New Roman" panose="02020603050405020304" pitchFamily="18" charset="0"/>
              </a:rPr>
              <a:t>Never apply padlocks or devices that require a key or tool to unlock them to the release mechanism of the window opening control device(s).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TextBox 17">
            <a:extLst>
              <a:ext uri="{FF2B5EF4-FFF2-40B4-BE49-F238E27FC236}">
                <a16:creationId xmlns:a16="http://schemas.microsoft.com/office/drawing/2014/main" id="{822A519F-CA24-2B59-2781-D7F59F1D9D36}"/>
              </a:ext>
            </a:extLst>
          </p:cNvPr>
          <p:cNvSpPr txBox="1"/>
          <p:nvPr/>
        </p:nvSpPr>
        <p:spPr>
          <a:xfrm>
            <a:off x="211136" y="2442507"/>
            <a:ext cx="7133238" cy="1494896"/>
          </a:xfrm>
          <a:prstGeom prst="rect">
            <a:avLst/>
          </a:prstGeom>
          <a:noFill/>
        </p:spPr>
        <p:txBody>
          <a:bodyPr wrap="square">
            <a:spAutoFit/>
          </a:bodyPr>
          <a:lstStyle/>
          <a:p>
            <a:pPr marL="0" marR="0">
              <a:lnSpc>
                <a:spcPct val="107000"/>
              </a:lnSpc>
              <a:spcAft>
                <a:spcPts val="800"/>
              </a:spcAft>
              <a:buNone/>
            </a:pPr>
            <a:r>
              <a:rPr lang="en-US" sz="2000" dirty="0">
                <a:effectLst/>
                <a:latin typeface="Segoe UI Symbol" panose="020B0502040204020203" pitchFamily="34" charset="0"/>
                <a:ea typeface="Calibri" panose="020F0502020204030204" pitchFamily="34" charset="0"/>
                <a:cs typeface="Times New Roman" panose="02020603050405020304" pitchFamily="18" charset="0"/>
              </a:rPr>
              <a:t>       </a:t>
            </a:r>
            <a:r>
              <a:rPr lang="en-US" dirty="0">
                <a:effectLst/>
                <a:latin typeface="Segoe UI Symbol" panose="020B0502040204020203" pitchFamily="34" charset="0"/>
                <a:ea typeface="Calibri" panose="020F0502020204030204" pitchFamily="34" charset="0"/>
                <a:cs typeface="Times New Roman" panose="02020603050405020304" pitchFamily="18" charset="0"/>
              </a:rPr>
              <a:t>INSTALLER PLEASE LEAVE BEHIND FOR THE OCCUPANT</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buNone/>
            </a:pPr>
            <a:r>
              <a:rPr lang="en-US" sz="1200" dirty="0">
                <a:effectLst/>
                <a:latin typeface="Verdana" panose="020B0604030504040204" pitchFamily="34" charset="0"/>
                <a:ea typeface="Verdana" panose="020B0604030504040204" pitchFamily="34" charset="0"/>
                <a:cs typeface="Times New Roman" panose="02020603050405020304" pitchFamily="18" charset="0"/>
              </a:rPr>
              <a:t>A copy of the safety information shall be provided to the owner of the building in which the window opening control device (WOCD) is installed and to the occupant in the dwelling where the WOCD is installed (or is to be installed).  A window decal sticker shall be adhered to the corner of the glass next to the installed WOCD (visible and readable from interior).</a:t>
            </a:r>
            <a:endParaRPr lang="en-US" dirty="0">
              <a:effectLst/>
              <a:latin typeface="Verdana" panose="020B0604030504040204" pitchFamily="34" charset="0"/>
              <a:ea typeface="Verdana" panose="020B0604030504040204" pitchFamily="34" charset="0"/>
              <a:cs typeface="Times New Roman" panose="02020603050405020304" pitchFamily="18" charset="0"/>
            </a:endParaRPr>
          </a:p>
        </p:txBody>
      </p:sp>
      <p:pic>
        <p:nvPicPr>
          <p:cNvPr id="20" name="Picture 19">
            <a:extLst>
              <a:ext uri="{FF2B5EF4-FFF2-40B4-BE49-F238E27FC236}">
                <a16:creationId xmlns:a16="http://schemas.microsoft.com/office/drawing/2014/main" id="{2C63358C-65AA-5FE5-9236-363C0911313D}"/>
              </a:ext>
            </a:extLst>
          </p:cNvPr>
          <p:cNvPicPr>
            <a:picLocks noChangeAspect="1"/>
          </p:cNvPicPr>
          <p:nvPr/>
        </p:nvPicPr>
        <p:blipFill>
          <a:blip r:embed="rId3"/>
          <a:stretch>
            <a:fillRect/>
          </a:stretch>
        </p:blipFill>
        <p:spPr>
          <a:xfrm>
            <a:off x="3489011" y="9231679"/>
            <a:ext cx="3749040" cy="450507"/>
          </a:xfrm>
          <a:prstGeom prst="rect">
            <a:avLst/>
          </a:prstGeom>
        </p:spPr>
      </p:pic>
      <p:sp>
        <p:nvSpPr>
          <p:cNvPr id="9" name="TextBox 8">
            <a:extLst>
              <a:ext uri="{FF2B5EF4-FFF2-40B4-BE49-F238E27FC236}">
                <a16:creationId xmlns:a16="http://schemas.microsoft.com/office/drawing/2014/main" id="{05887294-2AB7-D50E-91EA-974113B363B7}"/>
              </a:ext>
            </a:extLst>
          </p:cNvPr>
          <p:cNvSpPr txBox="1"/>
          <p:nvPr/>
        </p:nvSpPr>
        <p:spPr>
          <a:xfrm>
            <a:off x="38098" y="2005598"/>
            <a:ext cx="7388574" cy="452560"/>
          </a:xfrm>
          <a:prstGeom prst="rect">
            <a:avLst/>
          </a:prstGeom>
          <a:noFill/>
        </p:spPr>
        <p:txBody>
          <a:bodyPr wrap="square">
            <a:spAutoFit/>
          </a:bodyPr>
          <a:lstStyle/>
          <a:p>
            <a:pPr marL="0" marR="0" algn="ctr">
              <a:lnSpc>
                <a:spcPct val="107000"/>
              </a:lnSpc>
              <a:spcAft>
                <a:spcPts val="800"/>
              </a:spcAft>
              <a:buNone/>
            </a:pPr>
            <a:r>
              <a:rPr lang="en-US" sz="2400" b="1" dirty="0">
                <a:latin typeface="Verdana" panose="020B0604030504040204" pitchFamily="34" charset="0"/>
                <a:ea typeface="Verdana" panose="020B0604030504040204" pitchFamily="34" charset="0"/>
                <a:cs typeface="Times New Roman" panose="02020603050405020304" pitchFamily="18" charset="0"/>
              </a:rPr>
              <a:t>IMPORTANT SAFETY INFORMATION</a:t>
            </a:r>
            <a:endParaRPr lang="en-US" sz="2400" b="1" dirty="0">
              <a:effectLst/>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260404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A904C7-0165-5CD8-87B4-1ECEBA978558}"/>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EA540E39-8A8B-2F6B-6E64-9EC9A391B37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9634" y="202695"/>
            <a:ext cx="3984172" cy="798392"/>
          </a:xfrm>
          <a:prstGeom prst="rect">
            <a:avLst/>
          </a:prstGeom>
        </p:spPr>
      </p:pic>
      <p:grpSp>
        <p:nvGrpSpPr>
          <p:cNvPr id="14" name="Group 13">
            <a:extLst>
              <a:ext uri="{FF2B5EF4-FFF2-40B4-BE49-F238E27FC236}">
                <a16:creationId xmlns:a16="http://schemas.microsoft.com/office/drawing/2014/main" id="{B56B36D1-BBFC-7838-4043-98F45090FDA3}"/>
              </a:ext>
            </a:extLst>
          </p:cNvPr>
          <p:cNvGrpSpPr/>
          <p:nvPr/>
        </p:nvGrpSpPr>
        <p:grpSpPr>
          <a:xfrm>
            <a:off x="0" y="1188392"/>
            <a:ext cx="7208332" cy="756130"/>
            <a:chOff x="0" y="1188392"/>
            <a:chExt cx="7208332" cy="418013"/>
          </a:xfrm>
        </p:grpSpPr>
        <p:sp>
          <p:nvSpPr>
            <p:cNvPr id="11" name="Rectangle 10">
              <a:extLst>
                <a:ext uri="{FF2B5EF4-FFF2-40B4-BE49-F238E27FC236}">
                  <a16:creationId xmlns:a16="http://schemas.microsoft.com/office/drawing/2014/main" id="{C302525C-825B-C4B3-C994-4274BF038A2D}"/>
                </a:ext>
              </a:extLst>
            </p:cNvPr>
            <p:cNvSpPr/>
            <p:nvPr/>
          </p:nvSpPr>
          <p:spPr>
            <a:xfrm>
              <a:off x="0" y="1188392"/>
              <a:ext cx="6844937" cy="418012"/>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ight Triangle 11">
              <a:extLst>
                <a:ext uri="{FF2B5EF4-FFF2-40B4-BE49-F238E27FC236}">
                  <a16:creationId xmlns:a16="http://schemas.microsoft.com/office/drawing/2014/main" id="{5F1915A9-B628-6227-C970-8D3D5C7CA3CD}"/>
                </a:ext>
              </a:extLst>
            </p:cNvPr>
            <p:cNvSpPr/>
            <p:nvPr/>
          </p:nvSpPr>
          <p:spPr>
            <a:xfrm rot="5400000">
              <a:off x="6817629" y="1215701"/>
              <a:ext cx="418010" cy="363397"/>
            </a:xfrm>
            <a:prstGeom prst="rtTriangle">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 name="TextBox 16">
            <a:extLst>
              <a:ext uri="{FF2B5EF4-FFF2-40B4-BE49-F238E27FC236}">
                <a16:creationId xmlns:a16="http://schemas.microsoft.com/office/drawing/2014/main" id="{1251714A-A8B3-8C2A-C734-17281B367DDD}"/>
              </a:ext>
            </a:extLst>
          </p:cNvPr>
          <p:cNvSpPr txBox="1"/>
          <p:nvPr/>
        </p:nvSpPr>
        <p:spPr>
          <a:xfrm>
            <a:off x="345728" y="1211915"/>
            <a:ext cx="6153479" cy="923330"/>
          </a:xfrm>
          <a:prstGeom prst="rect">
            <a:avLst/>
          </a:prstGeom>
          <a:noFill/>
        </p:spPr>
        <p:txBody>
          <a:bodyPr wrap="square" rtlCol="0">
            <a:spAutoFit/>
          </a:bodyPr>
          <a:lstStyle/>
          <a:p>
            <a:r>
              <a:rPr lang="en-US" b="1" dirty="0">
                <a:solidFill>
                  <a:schemeClr val="bg1"/>
                </a:solidFill>
                <a:latin typeface="Verdana" panose="020B0604030504040204" pitchFamily="34" charset="0"/>
                <a:ea typeface="Verdana" panose="020B0604030504040204" pitchFamily="34" charset="0"/>
              </a:rPr>
              <a:t>Vinyl Hung Window WOCD – Installation/Operation Instructions</a:t>
            </a:r>
          </a:p>
          <a:p>
            <a:endParaRPr lang="en-US" dirty="0">
              <a:solidFill>
                <a:schemeClr val="bg1"/>
              </a:solidFill>
              <a:latin typeface="Chalet-LondonNineteenSixty" pitchFamily="50" charset="0"/>
            </a:endParaRPr>
          </a:p>
        </p:txBody>
      </p:sp>
      <p:sp>
        <p:nvSpPr>
          <p:cNvPr id="7" name="TextBox 6">
            <a:extLst>
              <a:ext uri="{FF2B5EF4-FFF2-40B4-BE49-F238E27FC236}">
                <a16:creationId xmlns:a16="http://schemas.microsoft.com/office/drawing/2014/main" id="{35CCC83C-9962-FB5C-FFFA-F01EB4078F16}"/>
              </a:ext>
            </a:extLst>
          </p:cNvPr>
          <p:cNvSpPr txBox="1"/>
          <p:nvPr/>
        </p:nvSpPr>
        <p:spPr>
          <a:xfrm>
            <a:off x="284543" y="2158016"/>
            <a:ext cx="2794099" cy="871457"/>
          </a:xfrm>
          <a:prstGeom prst="rect">
            <a:avLst/>
          </a:prstGeom>
          <a:noFill/>
        </p:spPr>
        <p:txBody>
          <a:bodyPr wrap="square">
            <a:spAutoFit/>
          </a:bodyPr>
          <a:lstStyle/>
          <a:p>
            <a:pPr marL="0" marR="0">
              <a:lnSpc>
                <a:spcPct val="107000"/>
              </a:lnSpc>
              <a:spcAft>
                <a:spcPts val="800"/>
              </a:spcAft>
              <a:buNone/>
            </a:pPr>
            <a:r>
              <a:rPr lang="en-US" sz="2400" b="1" dirty="0">
                <a:effectLst/>
                <a:latin typeface="Segoe UI Symbol" panose="020B0502040204020203" pitchFamily="34" charset="0"/>
                <a:ea typeface="Calibri" panose="020F0502020204030204" pitchFamily="34" charset="0"/>
                <a:cs typeface="Segoe UI Symbol" panose="020B0502040204020203" pitchFamily="34" charset="0"/>
              </a:rPr>
              <a:t>⚠  </a:t>
            </a:r>
            <a:r>
              <a:rPr lang="en-US" sz="2400" b="1" dirty="0">
                <a:effectLst/>
                <a:latin typeface="Verdana" panose="020B0604030504040204" pitchFamily="34" charset="0"/>
                <a:ea typeface="Verdana" panose="020B0604030504040204" pitchFamily="34" charset="0"/>
                <a:cs typeface="Times New Roman" panose="02020603050405020304" pitchFamily="18" charset="0"/>
              </a:rPr>
              <a:t>WARNING </a:t>
            </a:r>
          </a:p>
          <a:p>
            <a:pPr marL="0" marR="0">
              <a:lnSpc>
                <a:spcPct val="107000"/>
              </a:lnSpc>
              <a:spcAft>
                <a:spcPts val="800"/>
              </a:spcAft>
              <a:buNone/>
            </a:pPr>
            <a:r>
              <a:rPr lang="en-US" dirty="0">
                <a:latin typeface="Verdana" panose="020B0604030504040204" pitchFamily="34" charset="0"/>
                <a:ea typeface="Verdana" panose="020B0604030504040204" pitchFamily="34" charset="0"/>
                <a:cs typeface="Times New Roman" panose="02020603050405020304" pitchFamily="18" charset="0"/>
              </a:rPr>
              <a:t>Possible Fall Hazard</a:t>
            </a:r>
            <a:endParaRPr lang="en-US" sz="800" dirty="0">
              <a:effectLst/>
              <a:latin typeface="Verdana" panose="020B0604030504040204" pitchFamily="34" charset="0"/>
              <a:ea typeface="Verdana" panose="020B060403050404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00296B36-B6BF-6C7B-2DB7-13BEBBC0B328}"/>
              </a:ext>
            </a:extLst>
          </p:cNvPr>
          <p:cNvSpPr txBox="1"/>
          <p:nvPr/>
        </p:nvSpPr>
        <p:spPr>
          <a:xfrm>
            <a:off x="339634" y="3139276"/>
            <a:ext cx="6644266" cy="5608202"/>
          </a:xfrm>
          <a:prstGeom prst="rect">
            <a:avLst/>
          </a:prstGeom>
          <a:noFill/>
        </p:spPr>
        <p:txBody>
          <a:bodyPr wrap="square">
            <a:spAutoFit/>
          </a:bodyPr>
          <a:lstStyle/>
          <a:p>
            <a:pPr marL="342900" marR="0" lvl="0" indent="-342900">
              <a:lnSpc>
                <a:spcPct val="107000"/>
              </a:lnSpc>
              <a:buFont typeface="Symbol" panose="05050102010706020507" pitchFamily="18" charset="2"/>
              <a:buChar char=""/>
            </a:pPr>
            <a:r>
              <a:rPr lang="en-US" sz="1200" dirty="0">
                <a:effectLst/>
                <a:latin typeface="Verdana" panose="020B0604030504040204" pitchFamily="34" charset="0"/>
                <a:ea typeface="Verdana" panose="020B0604030504040204" pitchFamily="34" charset="0"/>
                <a:cs typeface="Times New Roman" panose="02020603050405020304" pitchFamily="18" charset="0"/>
              </a:rPr>
              <a:t>This window opening control device is designed to protect against accidental operation of windows by children five years and younger.</a:t>
            </a:r>
          </a:p>
          <a:p>
            <a:pPr marL="342900" marR="0" lvl="0" indent="-342900">
              <a:lnSpc>
                <a:spcPct val="107000"/>
              </a:lnSpc>
              <a:buFont typeface="Symbol" panose="05050102010706020507" pitchFamily="18" charset="2"/>
              <a:buChar char=""/>
            </a:pPr>
            <a:r>
              <a:rPr lang="en-US" sz="1200" dirty="0">
                <a:effectLst/>
                <a:latin typeface="Verdana" panose="020B0604030504040204" pitchFamily="34" charset="0"/>
                <a:ea typeface="Verdana" panose="020B0604030504040204" pitchFamily="34" charset="0"/>
                <a:cs typeface="Times New Roman" panose="02020603050405020304" pitchFamily="18" charset="0"/>
              </a:rPr>
              <a:t>This window opening control device is not a substitute for attentive supervision of all young children.</a:t>
            </a:r>
          </a:p>
          <a:p>
            <a:pPr marL="342900" marR="0" lvl="0" indent="-342900">
              <a:lnSpc>
                <a:spcPct val="107000"/>
              </a:lnSpc>
              <a:buFont typeface="Symbol" panose="05050102010706020507" pitchFamily="18" charset="2"/>
              <a:buChar char=""/>
            </a:pPr>
            <a:r>
              <a:rPr lang="en-US" sz="1200" dirty="0">
                <a:effectLst/>
                <a:latin typeface="Verdana" panose="020B0604030504040204" pitchFamily="34" charset="0"/>
                <a:ea typeface="Verdana" panose="020B0604030504040204" pitchFamily="34" charset="0"/>
                <a:cs typeface="Times New Roman" panose="02020603050405020304" pitchFamily="18" charset="0"/>
              </a:rPr>
              <a:t>Keep window opening control device(s) properly engaged unless needed for use in an emergency. </a:t>
            </a:r>
          </a:p>
          <a:p>
            <a:pPr marL="685800" marR="0">
              <a:lnSpc>
                <a:spcPct val="107000"/>
              </a:lnSpc>
              <a:buNone/>
            </a:pPr>
            <a:r>
              <a:rPr lang="en-US" sz="1200" dirty="0">
                <a:effectLst/>
                <a:latin typeface="Verdana" panose="020B0604030504040204" pitchFamily="34" charset="0"/>
                <a:ea typeface="Verdana" panose="020B0604030504040204" pitchFamily="34" charset="0"/>
                <a:cs typeface="Times New Roman" panose="02020603050405020304" pitchFamily="18" charset="0"/>
              </a:rPr>
              <a:t> </a:t>
            </a:r>
          </a:p>
          <a:p>
            <a:pPr marL="342900" marR="0" lvl="0" indent="-342900">
              <a:lnSpc>
                <a:spcPct val="107000"/>
              </a:lnSpc>
              <a:buFont typeface="Segoe UI Symbol" panose="020B0502040204020203" pitchFamily="34" charset="0"/>
              <a:buChar char="⚠"/>
            </a:pPr>
            <a:r>
              <a:rPr lang="en-US" sz="1200" dirty="0">
                <a:effectLst/>
                <a:latin typeface="Verdana" panose="020B0604030504040204" pitchFamily="34" charset="0"/>
                <a:ea typeface="Verdana" panose="020B0604030504040204" pitchFamily="34" charset="0"/>
                <a:cs typeface="Times New Roman" panose="02020603050405020304" pitchFamily="18" charset="0"/>
              </a:rPr>
              <a:t>WOCD shall be installed in such a manner that, after the device is installed and engaged, no space shall exist at the lowest opening portion of the window opening that would permit the passage of a rigid sphere measuring 4-in. (102mm) in diameter. Failure to follow these instructions may result in the device being ineffective in controlling the window opening.</a:t>
            </a:r>
          </a:p>
          <a:p>
            <a:pPr marL="342900" marR="0" lvl="0" indent="-342900">
              <a:lnSpc>
                <a:spcPct val="107000"/>
              </a:lnSpc>
              <a:buFont typeface="Segoe UI Symbol" panose="020B0502040204020203" pitchFamily="34" charset="0"/>
              <a:buChar char="⚠"/>
            </a:pPr>
            <a:r>
              <a:rPr lang="en-US" sz="1200" dirty="0">
                <a:effectLst/>
                <a:latin typeface="Verdana" panose="020B0604030504040204" pitchFamily="34" charset="0"/>
                <a:ea typeface="Verdana" panose="020B0604030504040204" pitchFamily="34" charset="0"/>
                <a:cs typeface="Times New Roman" panose="02020603050405020304" pitchFamily="18" charset="0"/>
              </a:rPr>
              <a:t>After each release of WOCD, device should be checked for re-engagement and operability before being securely locked. Please see operating instructions </a:t>
            </a:r>
          </a:p>
          <a:p>
            <a:pPr marL="342900" marR="0" lvl="0" indent="-342900">
              <a:lnSpc>
                <a:spcPct val="107000"/>
              </a:lnSpc>
              <a:buFont typeface="Segoe UI Symbol" panose="020B0502040204020203" pitchFamily="34" charset="0"/>
              <a:buChar char="⚠"/>
            </a:pPr>
            <a:r>
              <a:rPr lang="en-US" sz="1200" dirty="0">
                <a:effectLst/>
                <a:latin typeface="Verdana" panose="020B0604030504040204" pitchFamily="34" charset="0"/>
                <a:ea typeface="Verdana" panose="020B0604030504040204" pitchFamily="34" charset="0"/>
                <a:cs typeface="Times New Roman" panose="02020603050405020304" pitchFamily="18" charset="0"/>
              </a:rPr>
              <a:t>Please review operating instructions for proper releasing and re-engaging procedure. Occupant(s) are responsible for understanding the proper operation.  The release mechanism should be operated during emergency egress/ingress situations or when the device is being checked as part of proper maintenance.</a:t>
            </a:r>
          </a:p>
          <a:p>
            <a:pPr marL="342900" marR="0" lvl="0" indent="-342900">
              <a:lnSpc>
                <a:spcPct val="107000"/>
              </a:lnSpc>
              <a:buFont typeface="Segoe UI Symbol" panose="020B0502040204020203" pitchFamily="34" charset="0"/>
              <a:buChar char="⚠"/>
            </a:pPr>
            <a:r>
              <a:rPr lang="en-US" sz="1200" dirty="0">
                <a:effectLst/>
                <a:latin typeface="Verdana" panose="020B0604030504040204" pitchFamily="34" charset="0"/>
                <a:ea typeface="Verdana" panose="020B0604030504040204" pitchFamily="34" charset="0"/>
                <a:cs typeface="Times New Roman" panose="02020603050405020304" pitchFamily="18" charset="0"/>
              </a:rPr>
              <a:t>It is required that all household and occupants six (6) years old and older should be trained to know how to operate the release mechanism in case of an emergency.</a:t>
            </a:r>
          </a:p>
          <a:p>
            <a:pPr marL="342900" marR="0" lvl="0" indent="-342900">
              <a:lnSpc>
                <a:spcPct val="107000"/>
              </a:lnSpc>
              <a:buFont typeface="Segoe UI Symbol" panose="020B0502040204020203" pitchFamily="34" charset="0"/>
              <a:buChar char="⚠"/>
            </a:pPr>
            <a:r>
              <a:rPr lang="en-US" sz="1200" dirty="0">
                <a:effectLst/>
                <a:latin typeface="Verdana" panose="020B0604030504040204" pitchFamily="34" charset="0"/>
                <a:ea typeface="Verdana" panose="020B0604030504040204" pitchFamily="34" charset="0"/>
                <a:cs typeface="Times New Roman" panose="02020603050405020304" pitchFamily="18" charset="0"/>
              </a:rPr>
              <a:t>WOCD shall be maintained and tested on a monthly basis (once per month) and after testing the window must be closed securely.</a:t>
            </a:r>
          </a:p>
          <a:p>
            <a:pPr marL="342900" marR="0" lvl="0" indent="-342900">
              <a:lnSpc>
                <a:spcPct val="107000"/>
              </a:lnSpc>
              <a:spcAft>
                <a:spcPts val="800"/>
              </a:spcAft>
              <a:buFont typeface="Segoe UI Symbol" panose="020B0502040204020203" pitchFamily="34" charset="0"/>
              <a:buChar char="⚠"/>
              <a:tabLst>
                <a:tab pos="457200" algn="l"/>
              </a:tabLst>
            </a:pPr>
            <a:r>
              <a:rPr lang="en-US" sz="1200" dirty="0">
                <a:effectLst/>
                <a:latin typeface="Verdana" panose="020B0604030504040204" pitchFamily="34" charset="0"/>
                <a:ea typeface="Verdana" panose="020B0604030504040204" pitchFamily="34" charset="0"/>
                <a:cs typeface="Times New Roman" panose="02020603050405020304" pitchFamily="18" charset="0"/>
              </a:rPr>
              <a:t>With consideration of factors outside the influence of the WOCD, Quanex recommends operable windows be closed and locked when forecasted winds exceed 25 MPH. Keeping the windows closed during adverse weather conditions reduces the potential for damage to the windows and hardware.</a:t>
            </a:r>
          </a:p>
        </p:txBody>
      </p:sp>
      <p:pic>
        <p:nvPicPr>
          <p:cNvPr id="8" name="Picture 7">
            <a:extLst>
              <a:ext uri="{FF2B5EF4-FFF2-40B4-BE49-F238E27FC236}">
                <a16:creationId xmlns:a16="http://schemas.microsoft.com/office/drawing/2014/main" id="{E98AC488-19CB-7C07-F0C4-E4EECFABA80F}"/>
              </a:ext>
            </a:extLst>
          </p:cNvPr>
          <p:cNvPicPr>
            <a:picLocks noChangeAspect="1"/>
          </p:cNvPicPr>
          <p:nvPr/>
        </p:nvPicPr>
        <p:blipFill>
          <a:blip r:embed="rId3"/>
          <a:stretch>
            <a:fillRect/>
          </a:stretch>
        </p:blipFill>
        <p:spPr>
          <a:xfrm>
            <a:off x="3489011" y="9231679"/>
            <a:ext cx="3749040" cy="450507"/>
          </a:xfrm>
          <a:prstGeom prst="rect">
            <a:avLst/>
          </a:prstGeom>
        </p:spPr>
      </p:pic>
    </p:spTree>
    <p:extLst>
      <p:ext uri="{BB962C8B-B14F-4D97-AF65-F5344CB8AC3E}">
        <p14:creationId xmlns:p14="http://schemas.microsoft.com/office/powerpoint/2010/main" val="441436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25FCB5-9860-1B21-DF4A-47BC2147D0C7}"/>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BC49E163-33BB-129E-674D-04EB0E8627D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9634" y="202695"/>
            <a:ext cx="3984172" cy="798392"/>
          </a:xfrm>
          <a:prstGeom prst="rect">
            <a:avLst/>
          </a:prstGeom>
        </p:spPr>
      </p:pic>
      <p:grpSp>
        <p:nvGrpSpPr>
          <p:cNvPr id="14" name="Group 13">
            <a:extLst>
              <a:ext uri="{FF2B5EF4-FFF2-40B4-BE49-F238E27FC236}">
                <a16:creationId xmlns:a16="http://schemas.microsoft.com/office/drawing/2014/main" id="{A287A015-BE6D-9823-BDFB-3CF93E77BBF2}"/>
              </a:ext>
            </a:extLst>
          </p:cNvPr>
          <p:cNvGrpSpPr/>
          <p:nvPr/>
        </p:nvGrpSpPr>
        <p:grpSpPr>
          <a:xfrm>
            <a:off x="0" y="1188392"/>
            <a:ext cx="7208332" cy="756130"/>
            <a:chOff x="0" y="1188392"/>
            <a:chExt cx="7208332" cy="418013"/>
          </a:xfrm>
        </p:grpSpPr>
        <p:sp>
          <p:nvSpPr>
            <p:cNvPr id="11" name="Rectangle 10">
              <a:extLst>
                <a:ext uri="{FF2B5EF4-FFF2-40B4-BE49-F238E27FC236}">
                  <a16:creationId xmlns:a16="http://schemas.microsoft.com/office/drawing/2014/main" id="{0A27E071-C5AD-36D4-96D1-AF93CFA4E639}"/>
                </a:ext>
              </a:extLst>
            </p:cNvPr>
            <p:cNvSpPr/>
            <p:nvPr/>
          </p:nvSpPr>
          <p:spPr>
            <a:xfrm>
              <a:off x="0" y="1188392"/>
              <a:ext cx="6844937" cy="418012"/>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ight Triangle 11">
              <a:extLst>
                <a:ext uri="{FF2B5EF4-FFF2-40B4-BE49-F238E27FC236}">
                  <a16:creationId xmlns:a16="http://schemas.microsoft.com/office/drawing/2014/main" id="{FDF93482-91A2-C9E1-F5EB-A946528E1030}"/>
                </a:ext>
              </a:extLst>
            </p:cNvPr>
            <p:cNvSpPr/>
            <p:nvPr/>
          </p:nvSpPr>
          <p:spPr>
            <a:xfrm rot="5400000">
              <a:off x="6817629" y="1215701"/>
              <a:ext cx="418010" cy="363397"/>
            </a:xfrm>
            <a:prstGeom prst="rtTriangle">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 name="TextBox 16">
            <a:extLst>
              <a:ext uri="{FF2B5EF4-FFF2-40B4-BE49-F238E27FC236}">
                <a16:creationId xmlns:a16="http://schemas.microsoft.com/office/drawing/2014/main" id="{CCEEEB18-9AC6-DF6C-665E-228A61712DF3}"/>
              </a:ext>
            </a:extLst>
          </p:cNvPr>
          <p:cNvSpPr txBox="1"/>
          <p:nvPr/>
        </p:nvSpPr>
        <p:spPr>
          <a:xfrm>
            <a:off x="328059" y="1211539"/>
            <a:ext cx="6153479" cy="923330"/>
          </a:xfrm>
          <a:prstGeom prst="rect">
            <a:avLst/>
          </a:prstGeom>
          <a:noFill/>
        </p:spPr>
        <p:txBody>
          <a:bodyPr wrap="square" rtlCol="0">
            <a:spAutoFit/>
          </a:bodyPr>
          <a:lstStyle/>
          <a:p>
            <a:r>
              <a:rPr lang="en-US" b="1" dirty="0">
                <a:solidFill>
                  <a:schemeClr val="bg1"/>
                </a:solidFill>
                <a:latin typeface="Verdana" panose="020B0604030504040204" pitchFamily="34" charset="0"/>
                <a:ea typeface="Verdana" panose="020B0604030504040204" pitchFamily="34" charset="0"/>
              </a:rPr>
              <a:t>Vinyl Hung Window WOCD – Installation/Operation Instructions</a:t>
            </a:r>
          </a:p>
          <a:p>
            <a:endParaRPr lang="en-US" dirty="0">
              <a:solidFill>
                <a:schemeClr val="bg1"/>
              </a:solidFill>
              <a:latin typeface="Chalet-LondonNineteenSixty" pitchFamily="50" charset="0"/>
            </a:endParaRPr>
          </a:p>
        </p:txBody>
      </p:sp>
      <p:sp>
        <p:nvSpPr>
          <p:cNvPr id="25" name="TextBox 24">
            <a:extLst>
              <a:ext uri="{FF2B5EF4-FFF2-40B4-BE49-F238E27FC236}">
                <a16:creationId xmlns:a16="http://schemas.microsoft.com/office/drawing/2014/main" id="{28492EC7-BC41-3B4E-8EF0-0764D88BCDA9}"/>
              </a:ext>
            </a:extLst>
          </p:cNvPr>
          <p:cNvSpPr txBox="1"/>
          <p:nvPr/>
        </p:nvSpPr>
        <p:spPr>
          <a:xfrm>
            <a:off x="3166638" y="5486066"/>
            <a:ext cx="830695" cy="276999"/>
          </a:xfrm>
          <a:prstGeom prst="rect">
            <a:avLst/>
          </a:prstGeom>
          <a:noFill/>
        </p:spPr>
        <p:txBody>
          <a:bodyPr wrap="square">
            <a:spAutoFit/>
          </a:bodyPr>
          <a:lstStyle/>
          <a:p>
            <a:r>
              <a:rPr lang="en-US" sz="1200" dirty="0">
                <a:effectLst/>
                <a:latin typeface="Verdana" panose="020B0604030504040204" pitchFamily="34" charset="0"/>
                <a:ea typeface="Verdana" panose="020B0604030504040204" pitchFamily="34" charset="0"/>
                <a:cs typeface="Times New Roman" panose="02020603050405020304" pitchFamily="18" charset="0"/>
              </a:rPr>
              <a:t>Figure </a:t>
            </a:r>
            <a:r>
              <a:rPr lang="en-US" sz="1200" dirty="0">
                <a:latin typeface="Verdana" panose="020B0604030504040204" pitchFamily="34" charset="0"/>
                <a:ea typeface="Verdana" panose="020B0604030504040204" pitchFamily="34" charset="0"/>
                <a:cs typeface="Times New Roman" panose="02020603050405020304" pitchFamily="18" charset="0"/>
              </a:rPr>
              <a:t>7</a:t>
            </a:r>
            <a:endParaRPr lang="en-US" sz="1200" dirty="0">
              <a:latin typeface="Verdana" panose="020B0604030504040204" pitchFamily="34" charset="0"/>
              <a:ea typeface="Verdana" panose="020B0604030504040204" pitchFamily="34" charset="0"/>
            </a:endParaRPr>
          </a:p>
        </p:txBody>
      </p:sp>
      <p:sp>
        <p:nvSpPr>
          <p:cNvPr id="4" name="TextBox 3">
            <a:extLst>
              <a:ext uri="{FF2B5EF4-FFF2-40B4-BE49-F238E27FC236}">
                <a16:creationId xmlns:a16="http://schemas.microsoft.com/office/drawing/2014/main" id="{C93D98CC-D4D6-9650-D6CD-BEBE917A643D}"/>
              </a:ext>
            </a:extLst>
          </p:cNvPr>
          <p:cNvSpPr txBox="1"/>
          <p:nvPr/>
        </p:nvSpPr>
        <p:spPr>
          <a:xfrm>
            <a:off x="328059" y="2884342"/>
            <a:ext cx="6844937" cy="272510"/>
          </a:xfrm>
          <a:prstGeom prst="rect">
            <a:avLst/>
          </a:prstGeom>
          <a:noFill/>
        </p:spPr>
        <p:txBody>
          <a:bodyPr wrap="square">
            <a:spAutoFit/>
          </a:bodyPr>
          <a:lstStyle/>
          <a:p>
            <a:pPr marR="0" lvl="0">
              <a:lnSpc>
                <a:spcPct val="107000"/>
              </a:lnSpc>
              <a:spcAft>
                <a:spcPts val="800"/>
              </a:spcAft>
            </a:pPr>
            <a:r>
              <a:rPr lang="en-US" sz="1200" u="none" strike="noStrike" dirty="0">
                <a:effectLst/>
                <a:latin typeface="Verdana" panose="020B0604030504040204" pitchFamily="34" charset="0"/>
                <a:ea typeface="Verdana" panose="020B0604030504040204" pitchFamily="34" charset="0"/>
                <a:cs typeface="Times New Roman" panose="02020603050405020304" pitchFamily="18" charset="0"/>
              </a:rPr>
              <a:t>1. </a:t>
            </a:r>
            <a:r>
              <a:rPr lang="en-US" sz="1200" dirty="0">
                <a:latin typeface="Verdana" panose="020B0604030504040204" pitchFamily="34" charset="0"/>
                <a:ea typeface="Verdana" panose="020B0604030504040204" pitchFamily="34" charset="0"/>
              </a:rPr>
              <a:t>Unlock and open the sash until it is stopped by the window opening control devices</a:t>
            </a:r>
            <a:endParaRPr lang="en-US" sz="1200" strike="noStrike" dirty="0">
              <a:effectLst/>
              <a:latin typeface="Verdana" panose="020B0604030504040204" pitchFamily="34" charset="0"/>
              <a:ea typeface="Verdana" panose="020B060403050404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FC0A7BA7-3C25-BA54-6C14-76BE41A153BD}"/>
              </a:ext>
            </a:extLst>
          </p:cNvPr>
          <p:cNvSpPr txBox="1"/>
          <p:nvPr/>
        </p:nvSpPr>
        <p:spPr>
          <a:xfrm>
            <a:off x="339634" y="2134869"/>
            <a:ext cx="3657699" cy="369332"/>
          </a:xfrm>
          <a:prstGeom prst="rect">
            <a:avLst/>
          </a:prstGeom>
          <a:solidFill>
            <a:srgbClr val="002D73"/>
          </a:solidFill>
        </p:spPr>
        <p:txBody>
          <a:bodyPr wrap="square" rtlCol="0">
            <a:spAutoFit/>
          </a:bodyPr>
          <a:lstStyle/>
          <a:p>
            <a:r>
              <a:rPr lang="en-US" dirty="0">
                <a:solidFill>
                  <a:schemeClr val="bg1"/>
                </a:solidFill>
                <a:latin typeface="Verdana" panose="020B0604030504040204" pitchFamily="34" charset="0"/>
                <a:ea typeface="Verdana" panose="020B0604030504040204" pitchFamily="34" charset="0"/>
              </a:rPr>
              <a:t> OPERATION INSTRUCTIONS</a:t>
            </a:r>
          </a:p>
        </p:txBody>
      </p:sp>
      <p:pic>
        <p:nvPicPr>
          <p:cNvPr id="7" name="Picture 6" descr="A drawing of a door&#10;&#10;AI-generated content may be incorrect.">
            <a:extLst>
              <a:ext uri="{FF2B5EF4-FFF2-40B4-BE49-F238E27FC236}">
                <a16:creationId xmlns:a16="http://schemas.microsoft.com/office/drawing/2014/main" id="{F7B761B1-722A-8A66-B26D-CBF136E62034}"/>
              </a:ext>
            </a:extLst>
          </p:cNvPr>
          <p:cNvPicPr>
            <a:picLocks noChangeAspect="1"/>
          </p:cNvPicPr>
          <p:nvPr/>
        </p:nvPicPr>
        <p:blipFill>
          <a:blip r:embed="rId3"/>
          <a:stretch>
            <a:fillRect/>
          </a:stretch>
        </p:blipFill>
        <p:spPr>
          <a:xfrm>
            <a:off x="2336754" y="3299395"/>
            <a:ext cx="2445128" cy="2197225"/>
          </a:xfrm>
          <a:prstGeom prst="rect">
            <a:avLst/>
          </a:prstGeom>
        </p:spPr>
      </p:pic>
      <p:sp>
        <p:nvSpPr>
          <p:cNvPr id="9" name="TextBox 8">
            <a:extLst>
              <a:ext uri="{FF2B5EF4-FFF2-40B4-BE49-F238E27FC236}">
                <a16:creationId xmlns:a16="http://schemas.microsoft.com/office/drawing/2014/main" id="{00EC9026-4F25-04B9-0E33-B276A3866F06}"/>
              </a:ext>
            </a:extLst>
          </p:cNvPr>
          <p:cNvSpPr txBox="1"/>
          <p:nvPr/>
        </p:nvSpPr>
        <p:spPr>
          <a:xfrm>
            <a:off x="328058" y="5924056"/>
            <a:ext cx="7088471" cy="470129"/>
          </a:xfrm>
          <a:prstGeom prst="rect">
            <a:avLst/>
          </a:prstGeom>
          <a:noFill/>
        </p:spPr>
        <p:txBody>
          <a:bodyPr wrap="square">
            <a:spAutoFit/>
          </a:bodyPr>
          <a:lstStyle/>
          <a:p>
            <a:pPr marR="0" lvl="0">
              <a:lnSpc>
                <a:spcPct val="107000"/>
              </a:lnSpc>
              <a:spcAft>
                <a:spcPts val="800"/>
              </a:spcAft>
            </a:pPr>
            <a:r>
              <a:rPr lang="en-US" sz="1200" strike="noStrike" dirty="0">
                <a:effectLst/>
                <a:latin typeface="Verdana" panose="020B0604030504040204" pitchFamily="34" charset="0"/>
                <a:ea typeface="Verdana" panose="020B0604030504040204" pitchFamily="34" charset="0"/>
                <a:cs typeface="Times New Roman" panose="02020603050405020304" pitchFamily="18" charset="0"/>
              </a:rPr>
              <a:t>2.  Press in both protruding WOCD latches in until they drop behind the sash as shown in Figure 8.</a:t>
            </a:r>
          </a:p>
        </p:txBody>
      </p:sp>
      <p:pic>
        <p:nvPicPr>
          <p:cNvPr id="13" name="Picture 12" descr="A close-up of a window&#10;&#10;AI-generated content may be incorrect.">
            <a:extLst>
              <a:ext uri="{FF2B5EF4-FFF2-40B4-BE49-F238E27FC236}">
                <a16:creationId xmlns:a16="http://schemas.microsoft.com/office/drawing/2014/main" id="{A6C25285-268F-58FE-0BB4-8EF6991EFACE}"/>
              </a:ext>
            </a:extLst>
          </p:cNvPr>
          <p:cNvPicPr>
            <a:picLocks noChangeAspect="1"/>
          </p:cNvPicPr>
          <p:nvPr/>
        </p:nvPicPr>
        <p:blipFill>
          <a:blip r:embed="rId4"/>
          <a:stretch>
            <a:fillRect/>
          </a:stretch>
        </p:blipFill>
        <p:spPr>
          <a:xfrm>
            <a:off x="2303718" y="6407373"/>
            <a:ext cx="2487488" cy="2257301"/>
          </a:xfrm>
          <a:prstGeom prst="rect">
            <a:avLst/>
          </a:prstGeom>
        </p:spPr>
      </p:pic>
      <p:sp>
        <p:nvSpPr>
          <p:cNvPr id="15" name="TextBox 14">
            <a:extLst>
              <a:ext uri="{FF2B5EF4-FFF2-40B4-BE49-F238E27FC236}">
                <a16:creationId xmlns:a16="http://schemas.microsoft.com/office/drawing/2014/main" id="{CCD1851C-A978-641D-1E9B-5A6DACC2EABB}"/>
              </a:ext>
            </a:extLst>
          </p:cNvPr>
          <p:cNvSpPr txBox="1"/>
          <p:nvPr/>
        </p:nvSpPr>
        <p:spPr>
          <a:xfrm>
            <a:off x="3166638" y="8628582"/>
            <a:ext cx="830695" cy="276999"/>
          </a:xfrm>
          <a:prstGeom prst="rect">
            <a:avLst/>
          </a:prstGeom>
          <a:noFill/>
        </p:spPr>
        <p:txBody>
          <a:bodyPr wrap="square">
            <a:spAutoFit/>
          </a:bodyPr>
          <a:lstStyle/>
          <a:p>
            <a:r>
              <a:rPr lang="en-US" sz="1200" dirty="0">
                <a:effectLst/>
                <a:latin typeface="Verdana" panose="020B0604030504040204" pitchFamily="34" charset="0"/>
                <a:ea typeface="Verdana" panose="020B0604030504040204" pitchFamily="34" charset="0"/>
                <a:cs typeface="Times New Roman" panose="02020603050405020304" pitchFamily="18" charset="0"/>
              </a:rPr>
              <a:t>Figure </a:t>
            </a:r>
            <a:r>
              <a:rPr lang="en-US" sz="1200" dirty="0">
                <a:latin typeface="Verdana" panose="020B0604030504040204" pitchFamily="34" charset="0"/>
                <a:ea typeface="Verdana" panose="020B0604030504040204" pitchFamily="34" charset="0"/>
                <a:cs typeface="Times New Roman" panose="02020603050405020304" pitchFamily="18" charset="0"/>
              </a:rPr>
              <a:t>8</a:t>
            </a:r>
            <a:endParaRPr lang="en-US" sz="1200" dirty="0">
              <a:latin typeface="Verdana" panose="020B0604030504040204" pitchFamily="34" charset="0"/>
              <a:ea typeface="Verdana" panose="020B0604030504040204" pitchFamily="34" charset="0"/>
            </a:endParaRPr>
          </a:p>
        </p:txBody>
      </p:sp>
      <p:sp>
        <p:nvSpPr>
          <p:cNvPr id="16" name="Arrow: Up 15">
            <a:extLst>
              <a:ext uri="{FF2B5EF4-FFF2-40B4-BE49-F238E27FC236}">
                <a16:creationId xmlns:a16="http://schemas.microsoft.com/office/drawing/2014/main" id="{25A09169-CEA6-764F-A303-F40F5B3D63E3}"/>
              </a:ext>
            </a:extLst>
          </p:cNvPr>
          <p:cNvSpPr/>
          <p:nvPr/>
        </p:nvSpPr>
        <p:spPr>
          <a:xfrm>
            <a:off x="3197118" y="4644113"/>
            <a:ext cx="132822" cy="513715"/>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18" name="Arrow: Up 17">
            <a:extLst>
              <a:ext uri="{FF2B5EF4-FFF2-40B4-BE49-F238E27FC236}">
                <a16:creationId xmlns:a16="http://schemas.microsoft.com/office/drawing/2014/main" id="{8C52E4C4-5D26-1560-8684-F99FADEFEE90}"/>
              </a:ext>
            </a:extLst>
          </p:cNvPr>
          <p:cNvSpPr/>
          <p:nvPr/>
        </p:nvSpPr>
        <p:spPr>
          <a:xfrm rot="10800000">
            <a:off x="3562702" y="6522201"/>
            <a:ext cx="140618" cy="417916"/>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19" name="Arrow: Up 18">
            <a:extLst>
              <a:ext uri="{FF2B5EF4-FFF2-40B4-BE49-F238E27FC236}">
                <a16:creationId xmlns:a16="http://schemas.microsoft.com/office/drawing/2014/main" id="{7E5042CB-A4E6-0943-5CDC-08C9BEA669CA}"/>
              </a:ext>
            </a:extLst>
          </p:cNvPr>
          <p:cNvSpPr/>
          <p:nvPr/>
        </p:nvSpPr>
        <p:spPr>
          <a:xfrm rot="5579699">
            <a:off x="3196037" y="6941627"/>
            <a:ext cx="135858" cy="513715"/>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21" name="TextBox 20">
            <a:extLst>
              <a:ext uri="{FF2B5EF4-FFF2-40B4-BE49-F238E27FC236}">
                <a16:creationId xmlns:a16="http://schemas.microsoft.com/office/drawing/2014/main" id="{3987F1D6-E447-31FE-92C8-52A26307660C}"/>
              </a:ext>
            </a:extLst>
          </p:cNvPr>
          <p:cNvSpPr txBox="1"/>
          <p:nvPr/>
        </p:nvSpPr>
        <p:spPr>
          <a:xfrm>
            <a:off x="328058" y="9015549"/>
            <a:ext cx="6516877" cy="272510"/>
          </a:xfrm>
          <a:prstGeom prst="rect">
            <a:avLst/>
          </a:prstGeom>
          <a:noFill/>
        </p:spPr>
        <p:txBody>
          <a:bodyPr wrap="square">
            <a:spAutoFit/>
          </a:bodyPr>
          <a:lstStyle/>
          <a:p>
            <a:pPr marR="0" lvl="0">
              <a:lnSpc>
                <a:spcPct val="107000"/>
              </a:lnSpc>
              <a:spcAft>
                <a:spcPts val="800"/>
              </a:spcAft>
            </a:pPr>
            <a:r>
              <a:rPr lang="en-US" sz="1200" strike="noStrike" dirty="0">
                <a:effectLst/>
                <a:latin typeface="Verdana" panose="020B0604030504040204" pitchFamily="34" charset="0"/>
                <a:ea typeface="Verdana" panose="020B0604030504040204" pitchFamily="34" charset="0"/>
                <a:cs typeface="Times New Roman" panose="02020603050405020304" pitchFamily="18" charset="0"/>
              </a:rPr>
              <a:t>3.  Continue opening the sash for cleaning or egress purposes.</a:t>
            </a:r>
          </a:p>
        </p:txBody>
      </p:sp>
      <p:pic>
        <p:nvPicPr>
          <p:cNvPr id="22" name="Picture 21">
            <a:extLst>
              <a:ext uri="{FF2B5EF4-FFF2-40B4-BE49-F238E27FC236}">
                <a16:creationId xmlns:a16="http://schemas.microsoft.com/office/drawing/2014/main" id="{10D44511-9969-B610-3F9D-73ADCE93E15A}"/>
              </a:ext>
            </a:extLst>
          </p:cNvPr>
          <p:cNvPicPr>
            <a:picLocks noChangeAspect="1"/>
          </p:cNvPicPr>
          <p:nvPr/>
        </p:nvPicPr>
        <p:blipFill>
          <a:blip r:embed="rId5"/>
          <a:stretch>
            <a:fillRect/>
          </a:stretch>
        </p:blipFill>
        <p:spPr>
          <a:xfrm>
            <a:off x="3489011" y="9231679"/>
            <a:ext cx="3749040" cy="450507"/>
          </a:xfrm>
          <a:prstGeom prst="rect">
            <a:avLst/>
          </a:prstGeom>
        </p:spPr>
      </p:pic>
      <p:sp>
        <p:nvSpPr>
          <p:cNvPr id="2" name="TextBox 1">
            <a:extLst>
              <a:ext uri="{FF2B5EF4-FFF2-40B4-BE49-F238E27FC236}">
                <a16:creationId xmlns:a16="http://schemas.microsoft.com/office/drawing/2014/main" id="{C981ACCC-C5DB-518E-6B4F-22C151FDBB4E}"/>
              </a:ext>
            </a:extLst>
          </p:cNvPr>
          <p:cNvSpPr txBox="1"/>
          <p:nvPr/>
        </p:nvSpPr>
        <p:spPr>
          <a:xfrm>
            <a:off x="328058" y="2581664"/>
            <a:ext cx="6844937" cy="302519"/>
          </a:xfrm>
          <a:prstGeom prst="rect">
            <a:avLst/>
          </a:prstGeom>
          <a:noFill/>
        </p:spPr>
        <p:txBody>
          <a:bodyPr wrap="square">
            <a:spAutoFit/>
          </a:bodyPr>
          <a:lstStyle/>
          <a:p>
            <a:pPr marR="0" lvl="0">
              <a:lnSpc>
                <a:spcPct val="107000"/>
              </a:lnSpc>
              <a:spcAft>
                <a:spcPts val="800"/>
              </a:spcAft>
            </a:pPr>
            <a:r>
              <a:rPr lang="en-US" sz="1400" b="1" u="none" strike="noStrike" dirty="0">
                <a:effectLst/>
                <a:latin typeface="Verdana" panose="020B0604030504040204" pitchFamily="34" charset="0"/>
                <a:ea typeface="Verdana" panose="020B0604030504040204" pitchFamily="34" charset="0"/>
                <a:cs typeface="Times New Roman" panose="02020603050405020304" pitchFamily="18" charset="0"/>
              </a:rPr>
              <a:t>To Release the WOCD</a:t>
            </a:r>
            <a:endParaRPr lang="en-US" sz="1400" b="1" strike="noStrike" dirty="0">
              <a:effectLst/>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514553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9DA0A-D1AD-3F7E-F7CC-54BE079F5F6E}"/>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E4F662D2-1BDB-9109-1E79-72EEBC9814F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9634" y="202695"/>
            <a:ext cx="3984172" cy="798392"/>
          </a:xfrm>
          <a:prstGeom prst="rect">
            <a:avLst/>
          </a:prstGeom>
        </p:spPr>
      </p:pic>
      <p:grpSp>
        <p:nvGrpSpPr>
          <p:cNvPr id="14" name="Group 13">
            <a:extLst>
              <a:ext uri="{FF2B5EF4-FFF2-40B4-BE49-F238E27FC236}">
                <a16:creationId xmlns:a16="http://schemas.microsoft.com/office/drawing/2014/main" id="{5BC6A6C1-B66C-6306-357B-4852B7ED3661}"/>
              </a:ext>
            </a:extLst>
          </p:cNvPr>
          <p:cNvGrpSpPr/>
          <p:nvPr/>
        </p:nvGrpSpPr>
        <p:grpSpPr>
          <a:xfrm>
            <a:off x="0" y="1188392"/>
            <a:ext cx="7208332" cy="756130"/>
            <a:chOff x="0" y="1188392"/>
            <a:chExt cx="7208332" cy="418013"/>
          </a:xfrm>
        </p:grpSpPr>
        <p:sp>
          <p:nvSpPr>
            <p:cNvPr id="11" name="Rectangle 10">
              <a:extLst>
                <a:ext uri="{FF2B5EF4-FFF2-40B4-BE49-F238E27FC236}">
                  <a16:creationId xmlns:a16="http://schemas.microsoft.com/office/drawing/2014/main" id="{B735224E-1A37-B2AC-91A2-6003A0B05255}"/>
                </a:ext>
              </a:extLst>
            </p:cNvPr>
            <p:cNvSpPr/>
            <p:nvPr/>
          </p:nvSpPr>
          <p:spPr>
            <a:xfrm>
              <a:off x="0" y="1188392"/>
              <a:ext cx="6844937" cy="418012"/>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ight Triangle 11">
              <a:extLst>
                <a:ext uri="{FF2B5EF4-FFF2-40B4-BE49-F238E27FC236}">
                  <a16:creationId xmlns:a16="http://schemas.microsoft.com/office/drawing/2014/main" id="{161471AB-71DB-149E-2F3F-13BFE4EE2679}"/>
                </a:ext>
              </a:extLst>
            </p:cNvPr>
            <p:cNvSpPr/>
            <p:nvPr/>
          </p:nvSpPr>
          <p:spPr>
            <a:xfrm rot="5400000">
              <a:off x="6817629" y="1215701"/>
              <a:ext cx="418010" cy="363397"/>
            </a:xfrm>
            <a:prstGeom prst="rtTriangle">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 name="TextBox 16">
            <a:extLst>
              <a:ext uri="{FF2B5EF4-FFF2-40B4-BE49-F238E27FC236}">
                <a16:creationId xmlns:a16="http://schemas.microsoft.com/office/drawing/2014/main" id="{694D9C23-D00B-4B3C-880A-522BA875C951}"/>
              </a:ext>
            </a:extLst>
          </p:cNvPr>
          <p:cNvSpPr txBox="1"/>
          <p:nvPr/>
        </p:nvSpPr>
        <p:spPr>
          <a:xfrm>
            <a:off x="328059" y="1211539"/>
            <a:ext cx="6153479" cy="923330"/>
          </a:xfrm>
          <a:prstGeom prst="rect">
            <a:avLst/>
          </a:prstGeom>
          <a:noFill/>
        </p:spPr>
        <p:txBody>
          <a:bodyPr wrap="square" rtlCol="0">
            <a:spAutoFit/>
          </a:bodyPr>
          <a:lstStyle/>
          <a:p>
            <a:r>
              <a:rPr lang="en-US" b="1" dirty="0">
                <a:solidFill>
                  <a:schemeClr val="bg1"/>
                </a:solidFill>
                <a:latin typeface="Verdana" panose="020B0604030504040204" pitchFamily="34" charset="0"/>
                <a:ea typeface="Verdana" panose="020B0604030504040204" pitchFamily="34" charset="0"/>
              </a:rPr>
              <a:t>Vinyl Hung Window WOCD – Installation/Operation Instructions</a:t>
            </a:r>
          </a:p>
          <a:p>
            <a:endParaRPr lang="en-US" dirty="0">
              <a:solidFill>
                <a:schemeClr val="bg1"/>
              </a:solidFill>
              <a:latin typeface="Chalet-LondonNineteenSixty" pitchFamily="50" charset="0"/>
            </a:endParaRPr>
          </a:p>
        </p:txBody>
      </p:sp>
      <p:sp>
        <p:nvSpPr>
          <p:cNvPr id="4" name="TextBox 3">
            <a:extLst>
              <a:ext uri="{FF2B5EF4-FFF2-40B4-BE49-F238E27FC236}">
                <a16:creationId xmlns:a16="http://schemas.microsoft.com/office/drawing/2014/main" id="{667CCA9B-C54B-C358-4B02-2B3AF0DB118E}"/>
              </a:ext>
            </a:extLst>
          </p:cNvPr>
          <p:cNvSpPr txBox="1"/>
          <p:nvPr/>
        </p:nvSpPr>
        <p:spPr>
          <a:xfrm>
            <a:off x="328059" y="2518582"/>
            <a:ext cx="6844937" cy="2006831"/>
          </a:xfrm>
          <a:prstGeom prst="rect">
            <a:avLst/>
          </a:prstGeom>
          <a:noFill/>
        </p:spPr>
        <p:txBody>
          <a:bodyPr wrap="square">
            <a:spAutoFit/>
          </a:bodyPr>
          <a:lstStyle/>
          <a:p>
            <a:pPr marL="228600" indent="-228600">
              <a:lnSpc>
                <a:spcPct val="107000"/>
              </a:lnSpc>
              <a:spcAft>
                <a:spcPts val="800"/>
              </a:spcAft>
              <a:buAutoNum type="arabicPeriod"/>
            </a:pPr>
            <a:r>
              <a:rPr lang="en-US" sz="1200" dirty="0">
                <a:latin typeface="Verdana" panose="020B0604030504040204" pitchFamily="34" charset="0"/>
                <a:ea typeface="Verdana" panose="020B0604030504040204" pitchFamily="34" charset="0"/>
              </a:rPr>
              <a:t>Fully close the sash. Once closed to a point where it no longer contacts the window opening control devices, they will automatically reset, and the latches will be fully extended as shown in Figure 4.</a:t>
            </a:r>
          </a:p>
          <a:p>
            <a:pPr lvl="0"/>
            <a:r>
              <a:rPr lang="en-US" sz="1200" dirty="0">
                <a:latin typeface="Verdana" panose="020B0604030504040204" pitchFamily="34" charset="0"/>
                <a:ea typeface="Verdana" panose="020B0604030504040204" pitchFamily="34" charset="0"/>
              </a:rPr>
              <a:t>2.  Unlock and open the window until limited opening is reached by the sash to verify automatic reattachment has occurred.</a:t>
            </a:r>
          </a:p>
          <a:p>
            <a:r>
              <a:rPr lang="en-US" sz="1200" dirty="0">
                <a:latin typeface="Verdana" panose="020B0604030504040204" pitchFamily="34" charset="0"/>
                <a:ea typeface="Verdana" panose="020B0604030504040204" pitchFamily="34" charset="0"/>
              </a:rPr>
              <a:t> </a:t>
            </a:r>
          </a:p>
          <a:p>
            <a:pPr lvl="0"/>
            <a:r>
              <a:rPr lang="en-US" sz="1200" dirty="0">
                <a:latin typeface="Verdana" panose="020B0604030504040204" pitchFamily="34" charset="0"/>
                <a:ea typeface="Verdana" panose="020B0604030504040204" pitchFamily="34" charset="0"/>
              </a:rPr>
              <a:t>3.  Close the window and securely lock it.</a:t>
            </a:r>
          </a:p>
          <a:p>
            <a:pPr marL="228600" indent="-228600">
              <a:lnSpc>
                <a:spcPct val="107000"/>
              </a:lnSpc>
              <a:spcAft>
                <a:spcPts val="800"/>
              </a:spcAft>
              <a:buAutoNum type="arabicPeriod"/>
            </a:pPr>
            <a:endParaRPr lang="en-US" sz="1200" dirty="0">
              <a:latin typeface="Verdana" panose="020B0604030504040204" pitchFamily="34" charset="0"/>
              <a:ea typeface="Verdana" panose="020B0604030504040204" pitchFamily="34" charset="0"/>
            </a:endParaRPr>
          </a:p>
          <a:p>
            <a:pPr marR="0" lvl="0">
              <a:lnSpc>
                <a:spcPct val="107000"/>
              </a:lnSpc>
              <a:spcAft>
                <a:spcPts val="800"/>
              </a:spcAft>
            </a:pPr>
            <a:endParaRPr lang="en-US" sz="1200" strike="noStrike" dirty="0">
              <a:effectLst/>
              <a:latin typeface="Verdana" panose="020B0604030504040204" pitchFamily="34" charset="0"/>
              <a:ea typeface="Verdana" panose="020B060403050404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491FB1B0-9BE6-DF38-271A-3A962EEDC05B}"/>
              </a:ext>
            </a:extLst>
          </p:cNvPr>
          <p:cNvSpPr txBox="1"/>
          <p:nvPr/>
        </p:nvSpPr>
        <p:spPr>
          <a:xfrm>
            <a:off x="-37008" y="4253411"/>
            <a:ext cx="7210004" cy="3632020"/>
          </a:xfrm>
          <a:prstGeom prst="rect">
            <a:avLst/>
          </a:prstGeom>
          <a:noFill/>
        </p:spPr>
        <p:txBody>
          <a:bodyPr wrap="square">
            <a:spAutoFit/>
          </a:bodyPr>
          <a:lstStyle/>
          <a:p>
            <a:pPr marL="342900" marR="0">
              <a:lnSpc>
                <a:spcPct val="107000"/>
              </a:lnSpc>
              <a:buNone/>
            </a:pPr>
            <a:r>
              <a:rPr lang="en-US" sz="1200" dirty="0">
                <a:effectLst/>
                <a:latin typeface="Verdana" panose="020B0604030504040204" pitchFamily="34" charset="0"/>
                <a:ea typeface="Verdana" panose="020B0604030504040204" pitchFamily="34" charset="0"/>
                <a:cs typeface="Times New Roman" panose="02020603050405020304" pitchFamily="18" charset="0"/>
              </a:rPr>
              <a:t>The information in this document affects your and your children’s safety and your legal rights and responsibilities.  Read this entire document carefully to ensure proper configuration and use.  Failure to read and follow instructions and warnings in this document may result in serious injury or death to yourself or others.  This document and all other collateral documents are subject to change at the sole discretion of AmesburyTruth.</a:t>
            </a:r>
          </a:p>
          <a:p>
            <a:pPr marL="342900" marR="0">
              <a:lnSpc>
                <a:spcPct val="107000"/>
              </a:lnSpc>
              <a:buNone/>
            </a:pPr>
            <a:r>
              <a:rPr lang="en-US" sz="1200" dirty="0">
                <a:effectLst/>
                <a:latin typeface="Verdana" panose="020B0604030504040204" pitchFamily="34" charset="0"/>
                <a:ea typeface="Verdana" panose="020B0604030504040204" pitchFamily="34" charset="0"/>
                <a:cs typeface="Times New Roman" panose="02020603050405020304" pitchFamily="18" charset="0"/>
              </a:rPr>
              <a:t> </a:t>
            </a:r>
          </a:p>
          <a:p>
            <a:pPr marL="342900" marR="0">
              <a:lnSpc>
                <a:spcPct val="107000"/>
              </a:lnSpc>
              <a:buNone/>
            </a:pPr>
            <a:r>
              <a:rPr lang="en-US" sz="1200" dirty="0">
                <a:effectLst/>
                <a:latin typeface="Verdana" panose="020B0604030504040204" pitchFamily="34" charset="0"/>
                <a:ea typeface="Verdana" panose="020B0604030504040204" pitchFamily="34" charset="0"/>
                <a:cs typeface="Times New Roman" panose="02020603050405020304" pitchFamily="18" charset="0"/>
              </a:rPr>
              <a:t>By installing this product as part of your window system, you hereby signify that you have read this disclaimer and warning carefully and that you understand and agree to abide by the conditions and terms herein.</a:t>
            </a:r>
          </a:p>
          <a:p>
            <a:pPr marL="342900" marR="0">
              <a:lnSpc>
                <a:spcPct val="107000"/>
              </a:lnSpc>
              <a:buNone/>
            </a:pPr>
            <a:r>
              <a:rPr lang="en-US" sz="1200" dirty="0">
                <a:effectLst/>
                <a:latin typeface="Verdana" panose="020B0604030504040204" pitchFamily="34" charset="0"/>
                <a:ea typeface="Verdana" panose="020B0604030504040204" pitchFamily="34" charset="0"/>
                <a:cs typeface="Times New Roman" panose="02020603050405020304" pitchFamily="18" charset="0"/>
              </a:rPr>
              <a:t> </a:t>
            </a:r>
          </a:p>
          <a:p>
            <a:pPr marL="342900" marR="0">
              <a:lnSpc>
                <a:spcPct val="107000"/>
              </a:lnSpc>
              <a:buNone/>
            </a:pPr>
            <a:r>
              <a:rPr lang="en-US" sz="1200" dirty="0">
                <a:effectLst/>
                <a:latin typeface="Verdana" panose="020B0604030504040204" pitchFamily="34" charset="0"/>
                <a:ea typeface="Verdana" panose="020B0604030504040204" pitchFamily="34" charset="0"/>
                <a:cs typeface="Times New Roman" panose="02020603050405020304" pitchFamily="18" charset="0"/>
              </a:rPr>
              <a:t>Quanex accepts no liability for damage, injury or any legal responsibility incurred under any use of this product regardless of under any theory of law including tort, contract or strict liability.  For warranty information, visit our website at: </a:t>
            </a:r>
            <a:r>
              <a:rPr lang="en-US" sz="1200" u="sng" dirty="0">
                <a:solidFill>
                  <a:srgbClr val="0563C1"/>
                </a:solidFill>
                <a:effectLst/>
                <a:latin typeface="Verdana" panose="020B0604030504040204" pitchFamily="34" charset="0"/>
                <a:ea typeface="Verdana" panose="020B0604030504040204" pitchFamily="34" charset="0"/>
                <a:cs typeface="Times New Roman" panose="02020603050405020304" pitchFamily="18" charset="0"/>
                <a:hlinkClick r:id="rId3"/>
              </a:rPr>
              <a:t>www.amesburytruth.com</a:t>
            </a:r>
            <a:r>
              <a:rPr lang="en-US" sz="1200" dirty="0">
                <a:effectLst/>
                <a:latin typeface="Verdana" panose="020B0604030504040204" pitchFamily="34" charset="0"/>
                <a:ea typeface="Verdana" panose="020B0604030504040204" pitchFamily="34" charset="0"/>
                <a:cs typeface="Times New Roman" panose="02020603050405020304" pitchFamily="18" charset="0"/>
              </a:rPr>
              <a:t>.</a:t>
            </a:r>
          </a:p>
          <a:p>
            <a:pPr marL="342900" marR="0">
              <a:lnSpc>
                <a:spcPct val="107000"/>
              </a:lnSpc>
              <a:buNone/>
            </a:pPr>
            <a:r>
              <a:rPr lang="en-US" sz="1200" dirty="0">
                <a:effectLst/>
                <a:latin typeface="Verdana" panose="020B0604030504040204" pitchFamily="34" charset="0"/>
                <a:ea typeface="Verdana" panose="020B0604030504040204" pitchFamily="34" charset="0"/>
                <a:cs typeface="Times New Roman" panose="02020603050405020304" pitchFamily="18" charset="0"/>
              </a:rPr>
              <a:t> </a:t>
            </a:r>
          </a:p>
          <a:p>
            <a:pPr marL="342900" marR="0">
              <a:lnSpc>
                <a:spcPct val="107000"/>
              </a:lnSpc>
              <a:spcAft>
                <a:spcPts val="800"/>
              </a:spcAft>
              <a:buNone/>
            </a:pPr>
            <a:r>
              <a:rPr lang="en-US" sz="1200" dirty="0">
                <a:effectLst/>
                <a:latin typeface="Verdana" panose="020B0604030504040204" pitchFamily="34" charset="0"/>
                <a:ea typeface="Verdana" panose="020B0604030504040204" pitchFamily="34" charset="0"/>
                <a:cs typeface="Times New Roman" panose="02020603050405020304" pitchFamily="18" charset="0"/>
              </a:rPr>
              <a:t>Window Opening Control Device is tested and complies with ASTM F2090-08/ 10/ 13/ 17/ 21.</a:t>
            </a:r>
          </a:p>
        </p:txBody>
      </p:sp>
      <p:pic>
        <p:nvPicPr>
          <p:cNvPr id="8" name="Picture 7">
            <a:extLst>
              <a:ext uri="{FF2B5EF4-FFF2-40B4-BE49-F238E27FC236}">
                <a16:creationId xmlns:a16="http://schemas.microsoft.com/office/drawing/2014/main" id="{60F44245-2C38-C5AD-EEC7-4E8A23A6861D}"/>
              </a:ext>
            </a:extLst>
          </p:cNvPr>
          <p:cNvPicPr>
            <a:picLocks noChangeAspect="1"/>
          </p:cNvPicPr>
          <p:nvPr/>
        </p:nvPicPr>
        <p:blipFill>
          <a:blip r:embed="rId4"/>
          <a:stretch>
            <a:fillRect/>
          </a:stretch>
        </p:blipFill>
        <p:spPr>
          <a:xfrm>
            <a:off x="3489011" y="9231679"/>
            <a:ext cx="3749040" cy="450507"/>
          </a:xfrm>
          <a:prstGeom prst="rect">
            <a:avLst/>
          </a:prstGeom>
        </p:spPr>
      </p:pic>
      <p:sp>
        <p:nvSpPr>
          <p:cNvPr id="2" name="TextBox 1">
            <a:extLst>
              <a:ext uri="{FF2B5EF4-FFF2-40B4-BE49-F238E27FC236}">
                <a16:creationId xmlns:a16="http://schemas.microsoft.com/office/drawing/2014/main" id="{85692319-B3F5-EA9B-E346-0C5655FC66A6}"/>
              </a:ext>
            </a:extLst>
          </p:cNvPr>
          <p:cNvSpPr txBox="1"/>
          <p:nvPr/>
        </p:nvSpPr>
        <p:spPr>
          <a:xfrm>
            <a:off x="328058" y="2152046"/>
            <a:ext cx="6844937" cy="302519"/>
          </a:xfrm>
          <a:prstGeom prst="rect">
            <a:avLst/>
          </a:prstGeom>
          <a:noFill/>
        </p:spPr>
        <p:txBody>
          <a:bodyPr wrap="square">
            <a:spAutoFit/>
          </a:bodyPr>
          <a:lstStyle/>
          <a:p>
            <a:pPr marR="0" lvl="0">
              <a:lnSpc>
                <a:spcPct val="107000"/>
              </a:lnSpc>
              <a:spcAft>
                <a:spcPts val="800"/>
              </a:spcAft>
            </a:pPr>
            <a:r>
              <a:rPr lang="en-US" sz="1400" b="1" u="none" strike="noStrike" dirty="0">
                <a:effectLst/>
                <a:latin typeface="Verdana" panose="020B0604030504040204" pitchFamily="34" charset="0"/>
                <a:ea typeface="Verdana" panose="020B0604030504040204" pitchFamily="34" charset="0"/>
                <a:cs typeface="Times New Roman" panose="02020603050405020304" pitchFamily="18" charset="0"/>
              </a:rPr>
              <a:t>To Reset the WOCD</a:t>
            </a:r>
            <a:endParaRPr lang="en-US" sz="1400" b="1" strike="noStrike" dirty="0">
              <a:effectLst/>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78606917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2198</TotalTime>
  <Words>1465</Words>
  <Application>Microsoft Office PowerPoint</Application>
  <PresentationFormat>Custom</PresentationFormat>
  <Paragraphs>80</Paragraphs>
  <Slides>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Arial</vt:lpstr>
      <vt:lpstr>Calibri</vt:lpstr>
      <vt:lpstr>Calibri Light</vt:lpstr>
      <vt:lpstr>Chalet-LondonNineteenSixty</vt:lpstr>
      <vt:lpstr>Segoe UI Semilight</vt:lpstr>
      <vt:lpstr>Segoe UI Symbol</vt:lpstr>
      <vt:lpstr>Symbol</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Dave Snyder</dc:creator>
  <cp:lastModifiedBy>Kramer, Chad</cp:lastModifiedBy>
  <cp:revision>47</cp:revision>
  <cp:lastPrinted>2026-03-16T14:23:09Z</cp:lastPrinted>
  <dcterms:created xsi:type="dcterms:W3CDTF">2016-09-12T16:43:53Z</dcterms:created>
  <dcterms:modified xsi:type="dcterms:W3CDTF">2026-03-16T20:53:32Z</dcterms:modified>
</cp:coreProperties>
</file>